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uli Bold" charset="1" panose="00000800000000000000"/>
      <p:regular r:id="rId12"/>
    </p:embeddedFont>
    <p:embeddedFont>
      <p:font typeface="Muli Bold Bold" charset="1" panose="00000900000000000000"/>
      <p:regular r:id="rId13"/>
    </p:embeddedFont>
    <p:embeddedFont>
      <p:font typeface="Muli Bold Italics" charset="1" panose="00000800000000000000"/>
      <p:regular r:id="rId14"/>
    </p:embeddedFont>
    <p:embeddedFont>
      <p:font typeface="Muli Bold Bold Italics" charset="1" panose="00000900000000000000"/>
      <p:regular r:id="rId15"/>
    </p:embeddedFont>
    <p:embeddedFont>
      <p:font typeface="Muli Regular" charset="1" panose="00000500000000000000"/>
      <p:regular r:id="rId16"/>
    </p:embeddedFont>
    <p:embeddedFont>
      <p:font typeface="Muli Regular Bold" charset="1" panose="00000700000000000000"/>
      <p:regular r:id="rId17"/>
    </p:embeddedFont>
    <p:embeddedFont>
      <p:font typeface="Muli Regular Italics" charset="1" panose="00000500000000000000"/>
      <p:regular r:id="rId18"/>
    </p:embeddedFont>
    <p:embeddedFont>
      <p:font typeface="Muli Regular Bold Italics" charset="1" panose="00000700000000000000"/>
      <p:regular r:id="rId19"/>
    </p:embeddedFont>
    <p:embeddedFont>
      <p:font typeface="Muli Black" charset="1" panose="00000A00000000000000"/>
      <p:regular r:id="rId20"/>
    </p:embeddedFont>
    <p:embeddedFont>
      <p:font typeface="Muli Black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650" t="-5035" r="0" b="-1851"/>
            </a:stretch>
          </a:blipFill>
        </p:spPr>
      </p:sp>
      <p:sp>
        <p:nvSpPr>
          <p:cNvPr name="TextBox 3" id="3"/>
          <p:cNvSpPr txBox="true"/>
          <p:nvPr/>
        </p:nvSpPr>
        <p:spPr>
          <a:xfrm rot="0">
            <a:off x="9794113" y="405878"/>
            <a:ext cx="7465187" cy="4304206"/>
          </a:xfrm>
          <a:prstGeom prst="rect">
            <a:avLst/>
          </a:prstGeom>
        </p:spPr>
        <p:txBody>
          <a:bodyPr anchor="t" rtlCol="false" tIns="0" lIns="0" bIns="0" rIns="0">
            <a:spAutoFit/>
          </a:bodyPr>
          <a:lstStyle/>
          <a:p>
            <a:pPr>
              <a:lnSpc>
                <a:spcPts val="11211"/>
              </a:lnSpc>
            </a:pPr>
            <a:r>
              <a:rPr lang="en-US" sz="10192">
                <a:solidFill>
                  <a:srgbClr val="2C423D"/>
                </a:solidFill>
                <a:latin typeface="Muli Black"/>
              </a:rPr>
              <a:t>Smart Attendance System</a:t>
            </a:r>
          </a:p>
        </p:txBody>
      </p:sp>
      <p:sp>
        <p:nvSpPr>
          <p:cNvPr name="TextBox 4" id="4"/>
          <p:cNvSpPr txBox="true"/>
          <p:nvPr/>
        </p:nvSpPr>
        <p:spPr>
          <a:xfrm rot="0">
            <a:off x="9003885" y="7297032"/>
            <a:ext cx="8255415" cy="1634971"/>
          </a:xfrm>
          <a:prstGeom prst="rect">
            <a:avLst/>
          </a:prstGeom>
        </p:spPr>
        <p:txBody>
          <a:bodyPr anchor="t" rtlCol="false" tIns="0" lIns="0" bIns="0" rIns="0">
            <a:spAutoFit/>
          </a:bodyPr>
          <a:lstStyle/>
          <a:p>
            <a:pPr algn="ctr">
              <a:lnSpc>
                <a:spcPts val="4383"/>
              </a:lnSpc>
            </a:pPr>
            <a:r>
              <a:rPr lang="en-US" sz="3131">
                <a:solidFill>
                  <a:srgbClr val="305049"/>
                </a:solidFill>
                <a:latin typeface="Muli Regular Bold Italics"/>
              </a:rPr>
              <a:t>PROJECT GUIDE (IDP):</a:t>
            </a:r>
          </a:p>
          <a:p>
            <a:pPr algn="ctr">
              <a:lnSpc>
                <a:spcPts val="4383"/>
              </a:lnSpc>
            </a:pPr>
            <a:r>
              <a:rPr lang="en-US" sz="3131">
                <a:solidFill>
                  <a:srgbClr val="305049"/>
                </a:solidFill>
                <a:latin typeface="Muli Regular Bold Italics"/>
              </a:rPr>
              <a:t>COMPANY</a:t>
            </a:r>
            <a:r>
              <a:rPr lang="en-US" sz="3131">
                <a:solidFill>
                  <a:srgbClr val="305049"/>
                </a:solidFill>
                <a:latin typeface="Muli Regular"/>
              </a:rPr>
              <a:t>:</a:t>
            </a:r>
            <a:r>
              <a:rPr lang="en-US" sz="3131">
                <a:solidFill>
                  <a:srgbClr val="305049"/>
                </a:solidFill>
                <a:latin typeface="Muli Regular"/>
              </a:rPr>
              <a:t>-MAXGEN TECHNOLOGIES</a:t>
            </a:r>
          </a:p>
          <a:p>
            <a:pPr algn="ctr">
              <a:lnSpc>
                <a:spcPts val="4383"/>
              </a:lnSpc>
            </a:pPr>
            <a:r>
              <a:rPr lang="en-US" sz="3131">
                <a:solidFill>
                  <a:srgbClr val="305049"/>
                </a:solidFill>
                <a:latin typeface="Muli Regular Bold Italics"/>
              </a:rPr>
              <a:t>INTERNAL GUIDE</a:t>
            </a:r>
            <a:r>
              <a:rPr lang="en-US" sz="3131">
                <a:solidFill>
                  <a:srgbClr val="305049"/>
                </a:solidFill>
                <a:latin typeface="Muli Regular"/>
              </a:rPr>
              <a:t>:-DR.NIMISHA PATEL</a:t>
            </a:r>
          </a:p>
        </p:txBody>
      </p:sp>
      <p:sp>
        <p:nvSpPr>
          <p:cNvPr name="TextBox 5" id="5"/>
          <p:cNvSpPr txBox="true"/>
          <p:nvPr/>
        </p:nvSpPr>
        <p:spPr>
          <a:xfrm rot="0">
            <a:off x="10031282" y="5086350"/>
            <a:ext cx="6671667" cy="1118108"/>
          </a:xfrm>
          <a:prstGeom prst="rect">
            <a:avLst/>
          </a:prstGeom>
        </p:spPr>
        <p:txBody>
          <a:bodyPr anchor="t" rtlCol="false" tIns="0" lIns="0" bIns="0" rIns="0">
            <a:spAutoFit/>
          </a:bodyPr>
          <a:lstStyle/>
          <a:p>
            <a:pPr algn="ctr">
              <a:lnSpc>
                <a:spcPts val="4521"/>
              </a:lnSpc>
            </a:pPr>
            <a:r>
              <a:rPr lang="en-US" sz="3229" spc="129">
                <a:solidFill>
                  <a:srgbClr val="000000"/>
                </a:solidFill>
                <a:latin typeface="Muli Bold"/>
              </a:rPr>
              <a:t>-</a:t>
            </a:r>
            <a:r>
              <a:rPr lang="en-US" sz="3229" spc="129">
                <a:solidFill>
                  <a:srgbClr val="2C423D"/>
                </a:solidFill>
                <a:latin typeface="Muli Bold"/>
              </a:rPr>
              <a:t>KAVISH SHAH(IU1741230050)</a:t>
            </a:r>
          </a:p>
          <a:p>
            <a:pPr algn="ctr">
              <a:lnSpc>
                <a:spcPts val="4521"/>
              </a:lnSpc>
            </a:pPr>
            <a:r>
              <a:rPr lang="en-US" sz="3229" spc="129">
                <a:solidFill>
                  <a:srgbClr val="2C423D"/>
                </a:solidFill>
                <a:latin typeface="Muli Bold"/>
              </a:rPr>
              <a:t>-HARSH SHAH(IU1741220050)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TextBox 2" id="2"/>
          <p:cNvSpPr txBox="true"/>
          <p:nvPr/>
        </p:nvSpPr>
        <p:spPr>
          <a:xfrm rot="0">
            <a:off x="1863537" y="934234"/>
            <a:ext cx="14044371" cy="1102784"/>
          </a:xfrm>
          <a:prstGeom prst="rect">
            <a:avLst/>
          </a:prstGeom>
        </p:spPr>
        <p:txBody>
          <a:bodyPr anchor="t" rtlCol="false" tIns="0" lIns="0" bIns="0" rIns="0">
            <a:spAutoFit/>
          </a:bodyPr>
          <a:lstStyle/>
          <a:p>
            <a:pPr>
              <a:lnSpc>
                <a:spcPts val="9041"/>
              </a:lnSpc>
            </a:pPr>
            <a:r>
              <a:rPr lang="en-US" sz="6458">
                <a:solidFill>
                  <a:srgbClr val="305049"/>
                </a:solidFill>
                <a:latin typeface="Muli Black"/>
              </a:rPr>
              <a:t>HAAR CASCADE CLASSIFIER:</a:t>
            </a:r>
          </a:p>
        </p:txBody>
      </p:sp>
      <p:sp>
        <p:nvSpPr>
          <p:cNvPr name="TextBox 3" id="3"/>
          <p:cNvSpPr txBox="true"/>
          <p:nvPr/>
        </p:nvSpPr>
        <p:spPr>
          <a:xfrm rot="0">
            <a:off x="1028700" y="2185264"/>
            <a:ext cx="16230600" cy="8101736"/>
          </a:xfrm>
          <a:prstGeom prst="rect">
            <a:avLst/>
          </a:prstGeom>
        </p:spPr>
        <p:txBody>
          <a:bodyPr anchor="t" rtlCol="false" tIns="0" lIns="0" bIns="0" rIns="0">
            <a:spAutoFit/>
          </a:bodyPr>
          <a:lstStyle/>
          <a:p>
            <a:pPr algn="just" marL="833024" indent="-416512" lvl="1">
              <a:lnSpc>
                <a:spcPts val="6250"/>
              </a:lnSpc>
              <a:buFont typeface="Arial"/>
              <a:buChar char="•"/>
            </a:pPr>
            <a:r>
              <a:rPr lang="en-US" sz="3858" spc="385">
                <a:solidFill>
                  <a:srgbClr val="305049"/>
                </a:solidFill>
                <a:latin typeface="Muli Regular"/>
              </a:rPr>
              <a:t>Face Detection using Haar feature-based cascade classifiers is an effective method proposed by Paul Viola and Michael Jones.</a:t>
            </a:r>
          </a:p>
          <a:p>
            <a:pPr algn="just" marL="833023" indent="-416512" lvl="1">
              <a:lnSpc>
                <a:spcPts val="6250"/>
              </a:lnSpc>
              <a:buFont typeface="Arial"/>
              <a:buChar char="•"/>
            </a:pPr>
            <a:r>
              <a:rPr lang="en-US" sz="3858" spc="385">
                <a:solidFill>
                  <a:srgbClr val="305049"/>
                </a:solidFill>
                <a:latin typeface="Muli Regular"/>
              </a:rPr>
              <a:t>It comes under machine learning based approach where a cascade function is trained from lots of positive (images of faces) and negative (images without faces) images.</a:t>
            </a:r>
          </a:p>
          <a:p>
            <a:pPr algn="just" marL="833024" indent="-416512" lvl="1">
              <a:lnSpc>
                <a:spcPts val="6250"/>
              </a:lnSpc>
              <a:buFont typeface="Arial"/>
              <a:buChar char="•"/>
            </a:pPr>
            <a:r>
              <a:rPr lang="en-US" sz="3858" spc="385">
                <a:solidFill>
                  <a:srgbClr val="305049"/>
                </a:solidFill>
                <a:latin typeface="Muli Regular"/>
              </a:rPr>
              <a:t>For Face Detection, it will extract features from the face.</a:t>
            </a:r>
          </a:p>
          <a:p>
            <a:pPr algn="just">
              <a:lnSpc>
                <a:spcPts val="8272"/>
              </a:lnSpc>
            </a:pPr>
          </a:p>
        </p:txBody>
      </p:sp>
      <p:sp>
        <p:nvSpPr>
          <p:cNvPr name="Freeform 4" id="4"/>
          <p:cNvSpPr/>
          <p:nvPr/>
        </p:nvSpPr>
        <p:spPr>
          <a:xfrm flipH="false" flipV="false" rot="-5400000">
            <a:off x="806990" y="1250410"/>
            <a:ext cx="886840" cy="443420"/>
          </a:xfrm>
          <a:custGeom>
            <a:avLst/>
            <a:gdLst/>
            <a:ahLst/>
            <a:cxnLst/>
            <a:rect r="r" b="b" t="t" l="l"/>
            <a:pathLst>
              <a:path h="443420" w="886840">
                <a:moveTo>
                  <a:pt x="0" y="0"/>
                </a:moveTo>
                <a:lnTo>
                  <a:pt x="886840" y="0"/>
                </a:lnTo>
                <a:lnTo>
                  <a:pt x="886840" y="443420"/>
                </a:lnTo>
                <a:lnTo>
                  <a:pt x="0" y="443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82003"/>
            <a:ext cx="6260413" cy="5522993"/>
          </a:xfrm>
          <a:custGeom>
            <a:avLst/>
            <a:gdLst/>
            <a:ahLst/>
            <a:cxnLst/>
            <a:rect r="r" b="b" t="t" l="l"/>
            <a:pathLst>
              <a:path h="5522993" w="6260413">
                <a:moveTo>
                  <a:pt x="0" y="0"/>
                </a:moveTo>
                <a:lnTo>
                  <a:pt x="6260413" y="0"/>
                </a:lnTo>
                <a:lnTo>
                  <a:pt x="6260413" y="5522994"/>
                </a:lnTo>
                <a:lnTo>
                  <a:pt x="0" y="5522994"/>
                </a:lnTo>
                <a:lnTo>
                  <a:pt x="0" y="0"/>
                </a:lnTo>
                <a:close/>
              </a:path>
            </a:pathLst>
          </a:custGeom>
          <a:blipFill>
            <a:blip r:embed="rId2"/>
            <a:stretch>
              <a:fillRect l="-65754" t="-31200" r="-89074" b="-31200"/>
            </a:stretch>
          </a:blipFill>
        </p:spPr>
      </p:sp>
      <p:sp>
        <p:nvSpPr>
          <p:cNvPr name="Freeform 3" id="3"/>
          <p:cNvSpPr/>
          <p:nvPr/>
        </p:nvSpPr>
        <p:spPr>
          <a:xfrm flipH="false" flipV="false" rot="0">
            <a:off x="10412263" y="2469714"/>
            <a:ext cx="6856562" cy="5347573"/>
          </a:xfrm>
          <a:custGeom>
            <a:avLst/>
            <a:gdLst/>
            <a:ahLst/>
            <a:cxnLst/>
            <a:rect r="r" b="b" t="t" l="l"/>
            <a:pathLst>
              <a:path h="5347573" w="6856562">
                <a:moveTo>
                  <a:pt x="0" y="0"/>
                </a:moveTo>
                <a:lnTo>
                  <a:pt x="6856562" y="0"/>
                </a:lnTo>
                <a:lnTo>
                  <a:pt x="6856562" y="5347572"/>
                </a:lnTo>
                <a:lnTo>
                  <a:pt x="0" y="5347572"/>
                </a:lnTo>
                <a:lnTo>
                  <a:pt x="0" y="0"/>
                </a:lnTo>
                <a:close/>
              </a:path>
            </a:pathLst>
          </a:custGeom>
          <a:blipFill>
            <a:blip r:embed="rId3"/>
            <a:stretch>
              <a:fillRect l="-51386" t="-27875" r="-68186" b="-30409"/>
            </a:stretch>
          </a:blipFill>
        </p:spPr>
      </p:sp>
      <p:sp>
        <p:nvSpPr>
          <p:cNvPr name="Freeform 4" id="4"/>
          <p:cNvSpPr/>
          <p:nvPr/>
        </p:nvSpPr>
        <p:spPr>
          <a:xfrm flipH="false" flipV="false" rot="0">
            <a:off x="7788613" y="4799004"/>
            <a:ext cx="2282803" cy="688991"/>
          </a:xfrm>
          <a:custGeom>
            <a:avLst/>
            <a:gdLst/>
            <a:ahLst/>
            <a:cxnLst/>
            <a:rect r="r" b="b" t="t" l="l"/>
            <a:pathLst>
              <a:path h="688991" w="2282803">
                <a:moveTo>
                  <a:pt x="0" y="0"/>
                </a:moveTo>
                <a:lnTo>
                  <a:pt x="2282803" y="0"/>
                </a:lnTo>
                <a:lnTo>
                  <a:pt x="2282803" y="688992"/>
                </a:lnTo>
                <a:lnTo>
                  <a:pt x="0" y="688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18518" y="8484767"/>
            <a:ext cx="5346608" cy="1342521"/>
          </a:xfrm>
          <a:prstGeom prst="rect">
            <a:avLst/>
          </a:prstGeom>
        </p:spPr>
        <p:txBody>
          <a:bodyPr anchor="t" rtlCol="false" tIns="0" lIns="0" bIns="0" rIns="0">
            <a:spAutoFit/>
          </a:bodyPr>
          <a:lstStyle/>
          <a:p>
            <a:pPr algn="ctr">
              <a:lnSpc>
                <a:spcPts val="5292"/>
              </a:lnSpc>
              <a:spcBef>
                <a:spcPct val="0"/>
              </a:spcBef>
            </a:pPr>
            <a:r>
              <a:rPr lang="en-US" sz="4811" spc="211">
                <a:solidFill>
                  <a:srgbClr val="305049"/>
                </a:solidFill>
                <a:latin typeface="Muli Bold"/>
              </a:rPr>
              <a:t>GRAYSCALE IMAGE</a:t>
            </a:r>
          </a:p>
        </p:txBody>
      </p:sp>
      <p:sp>
        <p:nvSpPr>
          <p:cNvPr name="TextBox 6" id="6"/>
          <p:cNvSpPr txBox="true"/>
          <p:nvPr/>
        </p:nvSpPr>
        <p:spPr>
          <a:xfrm rot="0">
            <a:off x="11176765" y="8475242"/>
            <a:ext cx="6101585" cy="1239333"/>
          </a:xfrm>
          <a:prstGeom prst="rect">
            <a:avLst/>
          </a:prstGeom>
        </p:spPr>
        <p:txBody>
          <a:bodyPr anchor="t" rtlCol="false" tIns="0" lIns="0" bIns="0" rIns="0">
            <a:spAutoFit/>
          </a:bodyPr>
          <a:lstStyle/>
          <a:p>
            <a:pPr algn="ctr">
              <a:lnSpc>
                <a:spcPts val="4866"/>
              </a:lnSpc>
              <a:spcBef>
                <a:spcPct val="0"/>
              </a:spcBef>
            </a:pPr>
            <a:r>
              <a:rPr lang="en-US" sz="4424" spc="194">
                <a:solidFill>
                  <a:srgbClr val="305049"/>
                </a:solidFill>
                <a:latin typeface="Muli Bold"/>
              </a:rPr>
              <a:t>EXTRACTING HAAR-FEATURES</a:t>
            </a:r>
          </a:p>
        </p:txBody>
      </p:sp>
      <p:sp>
        <p:nvSpPr>
          <p:cNvPr name="TextBox 7" id="7"/>
          <p:cNvSpPr txBox="true"/>
          <p:nvPr/>
        </p:nvSpPr>
        <p:spPr>
          <a:xfrm rot="0">
            <a:off x="1118518" y="1364273"/>
            <a:ext cx="8025482" cy="722143"/>
          </a:xfrm>
          <a:prstGeom prst="rect">
            <a:avLst/>
          </a:prstGeom>
        </p:spPr>
        <p:txBody>
          <a:bodyPr anchor="t" rtlCol="false" tIns="0" lIns="0" bIns="0" rIns="0">
            <a:spAutoFit/>
          </a:bodyPr>
          <a:lstStyle/>
          <a:p>
            <a:pPr>
              <a:lnSpc>
                <a:spcPts val="5622"/>
              </a:lnSpc>
              <a:spcBef>
                <a:spcPct val="0"/>
              </a:spcBef>
            </a:pPr>
            <a:r>
              <a:rPr lang="en-US" sz="5111" spc="224">
                <a:solidFill>
                  <a:srgbClr val="305049"/>
                </a:solidFill>
                <a:latin typeface="Muli Bold"/>
              </a:rPr>
              <a:t>EXAMPLE: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TextBox 2" id="2"/>
          <p:cNvSpPr txBox="true"/>
          <p:nvPr/>
        </p:nvSpPr>
        <p:spPr>
          <a:xfrm rot="0">
            <a:off x="1336221" y="4247606"/>
            <a:ext cx="16230600" cy="2674159"/>
          </a:xfrm>
          <a:prstGeom prst="rect">
            <a:avLst/>
          </a:prstGeom>
        </p:spPr>
        <p:txBody>
          <a:bodyPr anchor="t" rtlCol="false" tIns="0" lIns="0" bIns="0" rIns="0">
            <a:spAutoFit/>
          </a:bodyPr>
          <a:lstStyle/>
          <a:p>
            <a:pPr algn="ctr">
              <a:lnSpc>
                <a:spcPts val="10436"/>
              </a:lnSpc>
            </a:pPr>
            <a:r>
              <a:rPr lang="en-US" sz="9487" spc="417">
                <a:solidFill>
                  <a:srgbClr val="EFD1A9"/>
                </a:solidFill>
                <a:latin typeface="Muli Black"/>
              </a:rPr>
              <a:t>FACE RECOGNITION:</a:t>
            </a:r>
          </a:p>
          <a:p>
            <a:pPr algn="ctr">
              <a:lnSpc>
                <a:spcPts val="10436"/>
              </a:lnSpc>
            </a:pPr>
          </a:p>
        </p:txBody>
      </p:sp>
      <p:sp>
        <p:nvSpPr>
          <p:cNvPr name="Freeform 3" id="3"/>
          <p:cNvSpPr/>
          <p:nvPr/>
        </p:nvSpPr>
        <p:spPr>
          <a:xfrm flipH="false" flipV="false" rot="-5400000">
            <a:off x="1327332" y="4506866"/>
            <a:ext cx="1379942" cy="689971"/>
          </a:xfrm>
          <a:custGeom>
            <a:avLst/>
            <a:gdLst/>
            <a:ahLst/>
            <a:cxnLst/>
            <a:rect r="r" b="b" t="t" l="l"/>
            <a:pathLst>
              <a:path h="689971" w="1379942">
                <a:moveTo>
                  <a:pt x="0" y="0"/>
                </a:moveTo>
                <a:lnTo>
                  <a:pt x="1379942" y="0"/>
                </a:lnTo>
                <a:lnTo>
                  <a:pt x="1379942" y="689971"/>
                </a:lnTo>
                <a:lnTo>
                  <a:pt x="0" y="689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30750" y="1320440"/>
            <a:ext cx="808200" cy="404100"/>
          </a:xfrm>
          <a:custGeom>
            <a:avLst/>
            <a:gdLst/>
            <a:ahLst/>
            <a:cxnLst/>
            <a:rect r="r" b="b" t="t" l="l"/>
            <a:pathLst>
              <a:path h="404100" w="808200">
                <a:moveTo>
                  <a:pt x="0" y="0"/>
                </a:moveTo>
                <a:lnTo>
                  <a:pt x="808200" y="0"/>
                </a:lnTo>
                <a:lnTo>
                  <a:pt x="808200" y="404100"/>
                </a:lnTo>
                <a:lnTo>
                  <a:pt x="0" y="404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08445" y="914400"/>
            <a:ext cx="15150855" cy="1012190"/>
          </a:xfrm>
          <a:prstGeom prst="rect">
            <a:avLst/>
          </a:prstGeom>
        </p:spPr>
        <p:txBody>
          <a:bodyPr anchor="t" rtlCol="false" tIns="0" lIns="0" bIns="0" rIns="0">
            <a:spAutoFit/>
          </a:bodyPr>
          <a:lstStyle/>
          <a:p>
            <a:pPr>
              <a:lnSpc>
                <a:spcPts val="8259"/>
              </a:lnSpc>
            </a:pPr>
            <a:r>
              <a:rPr lang="en-US" sz="5899">
                <a:solidFill>
                  <a:srgbClr val="305049"/>
                </a:solidFill>
                <a:latin typeface="Muli Black"/>
              </a:rPr>
              <a:t>LOCAL BINARY PATTERN HISTOGRAM:</a:t>
            </a:r>
          </a:p>
        </p:txBody>
      </p:sp>
      <p:sp>
        <p:nvSpPr>
          <p:cNvPr name="TextBox 4" id="4"/>
          <p:cNvSpPr txBox="true"/>
          <p:nvPr/>
        </p:nvSpPr>
        <p:spPr>
          <a:xfrm rot="0">
            <a:off x="1432800" y="2274782"/>
            <a:ext cx="15826500" cy="6899934"/>
          </a:xfrm>
          <a:prstGeom prst="rect">
            <a:avLst/>
          </a:prstGeom>
        </p:spPr>
        <p:txBody>
          <a:bodyPr anchor="t" rtlCol="false" tIns="0" lIns="0" bIns="0" rIns="0">
            <a:spAutoFit/>
          </a:bodyPr>
          <a:lstStyle/>
          <a:p>
            <a:pPr algn="just" marL="881436" indent="-440718" lvl="1">
              <a:lnSpc>
                <a:spcPts val="6083"/>
              </a:lnSpc>
              <a:buFont typeface="Arial"/>
              <a:buChar char="•"/>
            </a:pPr>
            <a:r>
              <a:rPr lang="en-US" sz="4082" spc="347">
                <a:solidFill>
                  <a:srgbClr val="305049"/>
                </a:solidFill>
                <a:latin typeface="Muli Regular"/>
              </a:rPr>
              <a:t>Local Binary Patterns Histogram algorithm was proposed in 2006. </a:t>
            </a:r>
          </a:p>
          <a:p>
            <a:pPr algn="just" marL="881436" indent="-440718" lvl="1">
              <a:lnSpc>
                <a:spcPts val="6083"/>
              </a:lnSpc>
              <a:buFont typeface="Arial"/>
              <a:buChar char="•"/>
            </a:pPr>
            <a:r>
              <a:rPr lang="en-US" sz="4082" spc="347">
                <a:solidFill>
                  <a:srgbClr val="305049"/>
                </a:solidFill>
                <a:latin typeface="Muli Regular"/>
              </a:rPr>
              <a:t>Local Binary Pattern (LBP) is a simple yet very efficient operator which labels the pixels of an frame and consider the results as a histogram.</a:t>
            </a:r>
          </a:p>
          <a:p>
            <a:pPr algn="just" marL="881436" indent="-440718" lvl="1">
              <a:lnSpc>
                <a:spcPts val="6083"/>
              </a:lnSpc>
              <a:buFont typeface="Arial"/>
              <a:buChar char="•"/>
            </a:pPr>
            <a:r>
              <a:rPr lang="en-US" sz="4082" spc="347">
                <a:solidFill>
                  <a:srgbClr val="305049"/>
                </a:solidFill>
                <a:latin typeface="Muli Regular"/>
              </a:rPr>
              <a:t>Then it compares this histogram with the existing ones.</a:t>
            </a:r>
          </a:p>
          <a:p>
            <a:pPr algn="just" marL="881437" indent="-440718" lvl="1">
              <a:lnSpc>
                <a:spcPts val="6083"/>
              </a:lnSpc>
              <a:buFont typeface="Arial"/>
              <a:buChar char="•"/>
            </a:pPr>
            <a:r>
              <a:rPr lang="en-US" sz="4082" spc="347">
                <a:solidFill>
                  <a:srgbClr val="305049"/>
                </a:solidFill>
                <a:latin typeface="Muli Regular"/>
              </a:rPr>
              <a:t>Finally, it finds the best match and returns the label person associated with this best match.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TextBox 2" id="2"/>
          <p:cNvSpPr txBox="true"/>
          <p:nvPr/>
        </p:nvSpPr>
        <p:spPr>
          <a:xfrm rot="0">
            <a:off x="1028700" y="501015"/>
            <a:ext cx="16478250" cy="2192655"/>
          </a:xfrm>
          <a:prstGeom prst="rect">
            <a:avLst/>
          </a:prstGeom>
        </p:spPr>
        <p:txBody>
          <a:bodyPr anchor="t" rtlCol="false" tIns="0" lIns="0" bIns="0" rIns="0">
            <a:spAutoFit/>
          </a:bodyPr>
          <a:lstStyle/>
          <a:p>
            <a:pPr algn="ctr">
              <a:lnSpc>
                <a:spcPts val="8819"/>
              </a:lnSpc>
            </a:pPr>
            <a:r>
              <a:rPr lang="en-US" sz="6300">
                <a:solidFill>
                  <a:srgbClr val="305049"/>
                </a:solidFill>
                <a:latin typeface="Muli Black"/>
              </a:rPr>
              <a:t>WHY WE CHOSE HAAR CASCADE CLASSIFIER AND LBPH?</a:t>
            </a:r>
          </a:p>
        </p:txBody>
      </p:sp>
      <p:sp>
        <p:nvSpPr>
          <p:cNvPr name="TextBox 3" id="3"/>
          <p:cNvSpPr txBox="true"/>
          <p:nvPr/>
        </p:nvSpPr>
        <p:spPr>
          <a:xfrm rot="0">
            <a:off x="9139238" y="4265105"/>
            <a:ext cx="9525" cy="928116"/>
          </a:xfrm>
          <a:prstGeom prst="rect">
            <a:avLst/>
          </a:prstGeom>
        </p:spPr>
        <p:txBody>
          <a:bodyPr anchor="t" rtlCol="false" tIns="0" lIns="0" bIns="0" rIns="0">
            <a:spAutoFit/>
          </a:bodyPr>
          <a:lstStyle/>
          <a:p>
            <a:pPr algn="ctr">
              <a:lnSpc>
                <a:spcPts val="7643"/>
              </a:lnSpc>
              <a:spcBef>
                <a:spcPct val="0"/>
              </a:spcBef>
            </a:pPr>
          </a:p>
        </p:txBody>
      </p:sp>
      <p:sp>
        <p:nvSpPr>
          <p:cNvPr name="TextBox 4" id="4"/>
          <p:cNvSpPr txBox="true"/>
          <p:nvPr/>
        </p:nvSpPr>
        <p:spPr>
          <a:xfrm rot="0">
            <a:off x="1861185" y="3008951"/>
            <a:ext cx="15398115" cy="6249349"/>
          </a:xfrm>
          <a:prstGeom prst="rect">
            <a:avLst/>
          </a:prstGeom>
        </p:spPr>
        <p:txBody>
          <a:bodyPr anchor="t" rtlCol="false" tIns="0" lIns="0" bIns="0" rIns="0">
            <a:spAutoFit/>
          </a:bodyPr>
          <a:lstStyle/>
          <a:p>
            <a:pPr algn="just" marL="833554" indent="-416777" lvl="1">
              <a:lnSpc>
                <a:spcPts val="6254"/>
              </a:lnSpc>
              <a:buFont typeface="Arial"/>
              <a:buChar char="•"/>
            </a:pPr>
            <a:r>
              <a:rPr lang="en-US" sz="3860" spc="359">
                <a:solidFill>
                  <a:srgbClr val="305049"/>
                </a:solidFill>
                <a:latin typeface="Muli Regular"/>
              </a:rPr>
              <a:t>Haar Cascade Classifier is better even in low light and gives better accuracy.</a:t>
            </a:r>
          </a:p>
          <a:p>
            <a:pPr algn="just" marL="833554" indent="-416777" lvl="1">
              <a:lnSpc>
                <a:spcPts val="6254"/>
              </a:lnSpc>
              <a:buFont typeface="Arial"/>
              <a:buChar char="•"/>
            </a:pPr>
            <a:r>
              <a:rPr lang="en-US" sz="3860" spc="359">
                <a:solidFill>
                  <a:srgbClr val="305049"/>
                </a:solidFill>
                <a:latin typeface="Muli Regular"/>
              </a:rPr>
              <a:t>LBPH algorithm because of its robustness, the capability to recognize both front and side faces and better compared to Eigenfaces and Fisherfaces.</a:t>
            </a:r>
          </a:p>
          <a:p>
            <a:pPr algn="just" marL="833554" indent="-416777" lvl="1">
              <a:lnSpc>
                <a:spcPts val="6254"/>
              </a:lnSpc>
              <a:buFont typeface="Arial"/>
              <a:buChar char="•"/>
            </a:pPr>
            <a:r>
              <a:rPr lang="en-US" sz="3860" spc="359">
                <a:solidFill>
                  <a:srgbClr val="305049"/>
                </a:solidFill>
                <a:latin typeface="Muli Regular"/>
              </a:rPr>
              <a:t>It can represent local features in the images.</a:t>
            </a:r>
          </a:p>
          <a:p>
            <a:pPr algn="just" marL="833554" indent="-416777" lvl="1">
              <a:lnSpc>
                <a:spcPts val="6254"/>
              </a:lnSpc>
              <a:buFont typeface="Arial"/>
              <a:buChar char="•"/>
            </a:pPr>
            <a:r>
              <a:rPr lang="en-US" sz="3860" spc="359">
                <a:solidFill>
                  <a:srgbClr val="305049"/>
                </a:solidFill>
                <a:latin typeface="Muli Regular"/>
              </a:rPr>
              <a:t>It is possible to get great results (mainly in a controlled environment)</a:t>
            </a:r>
          </a:p>
        </p:txBody>
      </p:sp>
      <p:sp>
        <p:nvSpPr>
          <p:cNvPr name="Freeform 5" id="5"/>
          <p:cNvSpPr/>
          <p:nvPr/>
        </p:nvSpPr>
        <p:spPr>
          <a:xfrm flipH="false" flipV="false" rot="-5400000">
            <a:off x="612457" y="1243013"/>
            <a:ext cx="1664970" cy="832485"/>
          </a:xfrm>
          <a:custGeom>
            <a:avLst/>
            <a:gdLst/>
            <a:ahLst/>
            <a:cxnLst/>
            <a:rect r="r" b="b" t="t" l="l"/>
            <a:pathLst>
              <a:path h="832485" w="1664970">
                <a:moveTo>
                  <a:pt x="0" y="0"/>
                </a:moveTo>
                <a:lnTo>
                  <a:pt x="1664971" y="0"/>
                </a:lnTo>
                <a:lnTo>
                  <a:pt x="1664971" y="832485"/>
                </a:lnTo>
                <a:lnTo>
                  <a:pt x="0" y="83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TextBox 2" id="2"/>
          <p:cNvSpPr txBox="true"/>
          <p:nvPr/>
        </p:nvSpPr>
        <p:spPr>
          <a:xfrm rot="0">
            <a:off x="2332678" y="3918822"/>
            <a:ext cx="14926622" cy="2439830"/>
          </a:xfrm>
          <a:prstGeom prst="rect">
            <a:avLst/>
          </a:prstGeom>
        </p:spPr>
        <p:txBody>
          <a:bodyPr anchor="t" rtlCol="false" tIns="0" lIns="0" bIns="0" rIns="0">
            <a:spAutoFit/>
          </a:bodyPr>
          <a:lstStyle/>
          <a:p>
            <a:pPr algn="ctr">
              <a:lnSpc>
                <a:spcPts val="9600"/>
              </a:lnSpc>
            </a:pPr>
            <a:r>
              <a:rPr lang="en-US" sz="8000">
                <a:solidFill>
                  <a:srgbClr val="305049"/>
                </a:solidFill>
                <a:latin typeface="Muli Black"/>
              </a:rPr>
              <a:t>PROJECT RELATED DIAGRAMS:</a:t>
            </a:r>
          </a:p>
        </p:txBody>
      </p:sp>
      <p:sp>
        <p:nvSpPr>
          <p:cNvPr name="Freeform 3" id="3"/>
          <p:cNvSpPr/>
          <p:nvPr/>
        </p:nvSpPr>
        <p:spPr>
          <a:xfrm flipH="false" flipV="false" rot="-5400000">
            <a:off x="2639505" y="4631591"/>
            <a:ext cx="2047638" cy="1023819"/>
          </a:xfrm>
          <a:custGeom>
            <a:avLst/>
            <a:gdLst/>
            <a:ahLst/>
            <a:cxnLst/>
            <a:rect r="r" b="b" t="t" l="l"/>
            <a:pathLst>
              <a:path h="1023819" w="2047638">
                <a:moveTo>
                  <a:pt x="0" y="0"/>
                </a:moveTo>
                <a:lnTo>
                  <a:pt x="2047638" y="0"/>
                </a:lnTo>
                <a:lnTo>
                  <a:pt x="2047638" y="1023818"/>
                </a:lnTo>
                <a:lnTo>
                  <a:pt x="0" y="1023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0">
            <a:off x="10647006" y="158075"/>
            <a:ext cx="6612294" cy="9962663"/>
          </a:xfrm>
          <a:custGeom>
            <a:avLst/>
            <a:gdLst/>
            <a:ahLst/>
            <a:cxnLst/>
            <a:rect r="r" b="b" t="t" l="l"/>
            <a:pathLst>
              <a:path h="9962663" w="6612294">
                <a:moveTo>
                  <a:pt x="0" y="0"/>
                </a:moveTo>
                <a:lnTo>
                  <a:pt x="6612294" y="0"/>
                </a:lnTo>
                <a:lnTo>
                  <a:pt x="6612294" y="9962663"/>
                </a:lnTo>
                <a:lnTo>
                  <a:pt x="0" y="9962663"/>
                </a:lnTo>
                <a:lnTo>
                  <a:pt x="0" y="0"/>
                </a:lnTo>
                <a:close/>
              </a:path>
            </a:pathLst>
          </a:custGeom>
          <a:blipFill>
            <a:blip r:embed="rId2"/>
            <a:stretch>
              <a:fillRect l="0" t="-814" r="0" b="0"/>
            </a:stretch>
          </a:blipFill>
        </p:spPr>
      </p:sp>
      <p:sp>
        <p:nvSpPr>
          <p:cNvPr name="TextBox 3" id="3"/>
          <p:cNvSpPr txBox="true"/>
          <p:nvPr/>
        </p:nvSpPr>
        <p:spPr>
          <a:xfrm rot="0">
            <a:off x="1851666" y="2125964"/>
            <a:ext cx="6358384" cy="2352307"/>
          </a:xfrm>
          <a:prstGeom prst="rect">
            <a:avLst/>
          </a:prstGeom>
        </p:spPr>
        <p:txBody>
          <a:bodyPr anchor="t" rtlCol="false" tIns="0" lIns="0" bIns="0" rIns="0">
            <a:spAutoFit/>
          </a:bodyPr>
          <a:lstStyle/>
          <a:p>
            <a:pPr algn="ctr">
              <a:lnSpc>
                <a:spcPts val="9470"/>
              </a:lnSpc>
            </a:pPr>
            <a:r>
              <a:rPr lang="en-US" sz="6764">
                <a:solidFill>
                  <a:srgbClr val="EFD1A9"/>
                </a:solidFill>
                <a:latin typeface="Open Sans Extra Bold"/>
              </a:rPr>
              <a:t>SYSTEM FLOW </a:t>
            </a:r>
          </a:p>
          <a:p>
            <a:pPr algn="ctr">
              <a:lnSpc>
                <a:spcPts val="9470"/>
              </a:lnSpc>
            </a:pPr>
            <a:r>
              <a:rPr lang="en-US" sz="6764">
                <a:solidFill>
                  <a:srgbClr val="EFD1A9"/>
                </a:solidFill>
                <a:latin typeface="Open Sans Extra Bold"/>
              </a:rPr>
              <a:t>CHART:</a:t>
            </a:r>
          </a:p>
        </p:txBody>
      </p:sp>
      <p:sp>
        <p:nvSpPr>
          <p:cNvPr name="Freeform 4" id="4"/>
          <p:cNvSpPr/>
          <p:nvPr/>
        </p:nvSpPr>
        <p:spPr>
          <a:xfrm flipH="false" flipV="false" rot="-5400000">
            <a:off x="788670" y="2558030"/>
            <a:ext cx="960120" cy="480060"/>
          </a:xfrm>
          <a:custGeom>
            <a:avLst/>
            <a:gdLst/>
            <a:ahLst/>
            <a:cxnLst/>
            <a:rect r="r" b="b" t="t" l="l"/>
            <a:pathLst>
              <a:path h="480060" w="960120">
                <a:moveTo>
                  <a:pt x="0" y="0"/>
                </a:moveTo>
                <a:lnTo>
                  <a:pt x="960120" y="0"/>
                </a:lnTo>
                <a:lnTo>
                  <a:pt x="960120" y="480060"/>
                </a:lnTo>
                <a:lnTo>
                  <a:pt x="0" y="4800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0">
            <a:off x="8852277" y="1219200"/>
            <a:ext cx="7708590" cy="7620188"/>
          </a:xfrm>
          <a:custGeom>
            <a:avLst/>
            <a:gdLst/>
            <a:ahLst/>
            <a:cxnLst/>
            <a:rect r="r" b="b" t="t" l="l"/>
            <a:pathLst>
              <a:path h="7620188" w="7708590">
                <a:moveTo>
                  <a:pt x="0" y="0"/>
                </a:moveTo>
                <a:lnTo>
                  <a:pt x="7708590" y="0"/>
                </a:lnTo>
                <a:lnTo>
                  <a:pt x="7708590" y="7620188"/>
                </a:lnTo>
                <a:lnTo>
                  <a:pt x="0" y="7620188"/>
                </a:lnTo>
                <a:lnTo>
                  <a:pt x="0" y="0"/>
                </a:lnTo>
                <a:close/>
              </a:path>
            </a:pathLst>
          </a:custGeom>
          <a:blipFill>
            <a:blip r:embed="rId2"/>
            <a:stretch>
              <a:fillRect l="0" t="0" r="0" b="0"/>
            </a:stretch>
          </a:blipFill>
        </p:spPr>
      </p:sp>
      <p:sp>
        <p:nvSpPr>
          <p:cNvPr name="TextBox 3" id="3"/>
          <p:cNvSpPr txBox="true"/>
          <p:nvPr/>
        </p:nvSpPr>
        <p:spPr>
          <a:xfrm rot="0">
            <a:off x="1885950" y="1104900"/>
            <a:ext cx="5986394" cy="3934315"/>
          </a:xfrm>
          <a:prstGeom prst="rect">
            <a:avLst/>
          </a:prstGeom>
        </p:spPr>
        <p:txBody>
          <a:bodyPr anchor="t" rtlCol="false" tIns="0" lIns="0" bIns="0" rIns="0">
            <a:spAutoFit/>
          </a:bodyPr>
          <a:lstStyle/>
          <a:p>
            <a:pPr>
              <a:lnSpc>
                <a:spcPts val="7847"/>
              </a:lnSpc>
            </a:pPr>
            <a:r>
              <a:rPr lang="en-US" sz="5605">
                <a:solidFill>
                  <a:srgbClr val="EFD1A9"/>
                </a:solidFill>
                <a:latin typeface="Open Sans Extra Bold"/>
              </a:rPr>
              <a:t>FACE DETECTION AND RECOGNITION FLOW-CHART:</a:t>
            </a:r>
          </a:p>
        </p:txBody>
      </p:sp>
      <p:sp>
        <p:nvSpPr>
          <p:cNvPr name="Freeform 4" id="4"/>
          <p:cNvSpPr/>
          <p:nvPr/>
        </p:nvSpPr>
        <p:spPr>
          <a:xfrm flipH="false" flipV="false" rot="-5400000">
            <a:off x="960120" y="1459230"/>
            <a:ext cx="960120" cy="480060"/>
          </a:xfrm>
          <a:custGeom>
            <a:avLst/>
            <a:gdLst/>
            <a:ahLst/>
            <a:cxnLst/>
            <a:rect r="r" b="b" t="t" l="l"/>
            <a:pathLst>
              <a:path h="480060" w="960120">
                <a:moveTo>
                  <a:pt x="0" y="0"/>
                </a:moveTo>
                <a:lnTo>
                  <a:pt x="960120" y="0"/>
                </a:lnTo>
                <a:lnTo>
                  <a:pt x="960120" y="480060"/>
                </a:lnTo>
                <a:lnTo>
                  <a:pt x="0" y="4800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TextBox 2" id="2"/>
          <p:cNvSpPr txBox="true"/>
          <p:nvPr/>
        </p:nvSpPr>
        <p:spPr>
          <a:xfrm rot="0">
            <a:off x="2920506" y="4526399"/>
            <a:ext cx="14926622" cy="1224678"/>
          </a:xfrm>
          <a:prstGeom prst="rect">
            <a:avLst/>
          </a:prstGeom>
        </p:spPr>
        <p:txBody>
          <a:bodyPr anchor="t" rtlCol="false" tIns="0" lIns="0" bIns="0" rIns="0">
            <a:spAutoFit/>
          </a:bodyPr>
          <a:lstStyle/>
          <a:p>
            <a:pPr>
              <a:lnSpc>
                <a:spcPts val="9600"/>
              </a:lnSpc>
            </a:pPr>
            <a:r>
              <a:rPr lang="en-US" sz="8000">
                <a:solidFill>
                  <a:srgbClr val="305049"/>
                </a:solidFill>
                <a:latin typeface="Muli Black"/>
              </a:rPr>
              <a:t>EXECUTION OF PROJECT:</a:t>
            </a:r>
          </a:p>
        </p:txBody>
      </p:sp>
      <p:sp>
        <p:nvSpPr>
          <p:cNvPr name="Freeform 3" id="3"/>
          <p:cNvSpPr/>
          <p:nvPr/>
        </p:nvSpPr>
        <p:spPr>
          <a:xfrm flipH="false" flipV="false" rot="-5400000">
            <a:off x="1330915" y="4727257"/>
            <a:ext cx="1664970" cy="832485"/>
          </a:xfrm>
          <a:custGeom>
            <a:avLst/>
            <a:gdLst/>
            <a:ahLst/>
            <a:cxnLst/>
            <a:rect r="r" b="b" t="t" l="l"/>
            <a:pathLst>
              <a:path h="832485" w="1664970">
                <a:moveTo>
                  <a:pt x="0" y="0"/>
                </a:moveTo>
                <a:lnTo>
                  <a:pt x="1664970" y="0"/>
                </a:lnTo>
                <a:lnTo>
                  <a:pt x="1664970" y="832486"/>
                </a:lnTo>
                <a:lnTo>
                  <a:pt x="0" y="832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0">
            <a:off x="9840509" y="1665914"/>
            <a:ext cx="8215731" cy="6732428"/>
          </a:xfrm>
          <a:custGeom>
            <a:avLst/>
            <a:gdLst/>
            <a:ahLst/>
            <a:cxnLst/>
            <a:rect r="r" b="b" t="t" l="l"/>
            <a:pathLst>
              <a:path h="6732428" w="8215731">
                <a:moveTo>
                  <a:pt x="0" y="0"/>
                </a:moveTo>
                <a:lnTo>
                  <a:pt x="8215731" y="0"/>
                </a:lnTo>
                <a:lnTo>
                  <a:pt x="8215731" y="6732428"/>
                </a:lnTo>
                <a:lnTo>
                  <a:pt x="0" y="6732428"/>
                </a:lnTo>
                <a:lnTo>
                  <a:pt x="0" y="0"/>
                </a:lnTo>
                <a:close/>
              </a:path>
            </a:pathLst>
          </a:custGeom>
          <a:blipFill>
            <a:blip r:embed="rId2"/>
            <a:stretch>
              <a:fillRect l="-2988" t="0" r="-6272" b="0"/>
            </a:stretch>
          </a:blipFill>
        </p:spPr>
      </p:sp>
      <p:sp>
        <p:nvSpPr>
          <p:cNvPr name="TextBox 3" id="3"/>
          <p:cNvSpPr txBox="true"/>
          <p:nvPr/>
        </p:nvSpPr>
        <p:spPr>
          <a:xfrm rot="0">
            <a:off x="1518557" y="622681"/>
            <a:ext cx="5986394" cy="1953115"/>
          </a:xfrm>
          <a:prstGeom prst="rect">
            <a:avLst/>
          </a:prstGeom>
        </p:spPr>
        <p:txBody>
          <a:bodyPr anchor="t" rtlCol="false" tIns="0" lIns="0" bIns="0" rIns="0">
            <a:spAutoFit/>
          </a:bodyPr>
          <a:lstStyle/>
          <a:p>
            <a:pPr>
              <a:lnSpc>
                <a:spcPts val="7847"/>
              </a:lnSpc>
            </a:pPr>
            <a:r>
              <a:rPr lang="en-US" sz="5605">
                <a:solidFill>
                  <a:srgbClr val="EFD1A9"/>
                </a:solidFill>
                <a:latin typeface="Open Sans Extra Bold"/>
              </a:rPr>
              <a:t>ACCURACY:</a:t>
            </a:r>
          </a:p>
          <a:p>
            <a:pPr>
              <a:lnSpc>
                <a:spcPts val="7847"/>
              </a:lnSpc>
            </a:pPr>
          </a:p>
        </p:txBody>
      </p:sp>
      <p:sp>
        <p:nvSpPr>
          <p:cNvPr name="TextBox 4" id="4"/>
          <p:cNvSpPr txBox="true"/>
          <p:nvPr/>
        </p:nvSpPr>
        <p:spPr>
          <a:xfrm rot="0">
            <a:off x="310243" y="1561139"/>
            <a:ext cx="9269009" cy="9132743"/>
          </a:xfrm>
          <a:prstGeom prst="rect">
            <a:avLst/>
          </a:prstGeom>
        </p:spPr>
        <p:txBody>
          <a:bodyPr anchor="t" rtlCol="false" tIns="0" lIns="0" bIns="0" rIns="0">
            <a:spAutoFit/>
          </a:bodyPr>
          <a:lstStyle/>
          <a:p>
            <a:pPr marL="723600" indent="-361800" lvl="1">
              <a:lnSpc>
                <a:spcPts val="5194"/>
              </a:lnSpc>
              <a:buFont typeface="Arial"/>
              <a:buChar char="•"/>
            </a:pPr>
            <a:r>
              <a:rPr lang="en-US" sz="3351" spc="335">
                <a:solidFill>
                  <a:srgbClr val="EDD8BC"/>
                </a:solidFill>
                <a:latin typeface="Muli Regular"/>
              </a:rPr>
              <a:t>As shown in the graph, we have taken different number of images as a training set.</a:t>
            </a:r>
          </a:p>
          <a:p>
            <a:pPr marL="723600" indent="-361800" lvl="1">
              <a:lnSpc>
                <a:spcPts val="5194"/>
              </a:lnSpc>
              <a:buFont typeface="Arial"/>
              <a:buChar char="•"/>
            </a:pPr>
            <a:r>
              <a:rPr lang="en-US" sz="3351" spc="335">
                <a:solidFill>
                  <a:srgbClr val="EDD8BC"/>
                </a:solidFill>
                <a:latin typeface="Muli Regular"/>
              </a:rPr>
              <a:t>We considered 3 feet as the distance of a face for recognition.</a:t>
            </a:r>
          </a:p>
          <a:p>
            <a:pPr marL="723600" indent="-361800" lvl="1">
              <a:lnSpc>
                <a:spcPts val="5194"/>
              </a:lnSpc>
              <a:buFont typeface="Arial"/>
              <a:buChar char="•"/>
            </a:pPr>
            <a:r>
              <a:rPr lang="en-US" sz="3351" spc="335">
                <a:solidFill>
                  <a:srgbClr val="EDD8BC"/>
                </a:solidFill>
                <a:latin typeface="Muli Regular"/>
              </a:rPr>
              <a:t>As a result, at 50 images as a training set we got 77% of accuracy and it increases as the training images increases.</a:t>
            </a:r>
          </a:p>
          <a:p>
            <a:pPr marL="723600" indent="-361800" lvl="1">
              <a:lnSpc>
                <a:spcPts val="5194"/>
              </a:lnSpc>
              <a:buFont typeface="Arial"/>
              <a:buChar char="•"/>
            </a:pPr>
            <a:r>
              <a:rPr lang="en-US" sz="3351" spc="335">
                <a:solidFill>
                  <a:srgbClr val="EDD8BC"/>
                </a:solidFill>
                <a:latin typeface="Muli Regular"/>
              </a:rPr>
              <a:t>It reaches upto 96% at 200 training images, but it also consumes more space and needs high processor to train the images.</a:t>
            </a:r>
          </a:p>
          <a:p>
            <a:pPr>
              <a:lnSpc>
                <a:spcPts val="5194"/>
              </a:lnSpc>
            </a:pPr>
          </a:p>
        </p:txBody>
      </p:sp>
      <p:sp>
        <p:nvSpPr>
          <p:cNvPr name="Freeform 5" id="5"/>
          <p:cNvSpPr/>
          <p:nvPr/>
        </p:nvSpPr>
        <p:spPr>
          <a:xfrm flipH="false" flipV="false" rot="-5400000">
            <a:off x="548640" y="936299"/>
            <a:ext cx="960120" cy="480060"/>
          </a:xfrm>
          <a:custGeom>
            <a:avLst/>
            <a:gdLst/>
            <a:ahLst/>
            <a:cxnLst/>
            <a:rect r="r" b="b" t="t" l="l"/>
            <a:pathLst>
              <a:path h="480060" w="960120">
                <a:moveTo>
                  <a:pt x="0" y="0"/>
                </a:moveTo>
                <a:lnTo>
                  <a:pt x="960120" y="0"/>
                </a:lnTo>
                <a:lnTo>
                  <a:pt x="960120" y="480060"/>
                </a:lnTo>
                <a:lnTo>
                  <a:pt x="0" y="4800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TextBox 2" id="2"/>
          <p:cNvSpPr txBox="true"/>
          <p:nvPr/>
        </p:nvSpPr>
        <p:spPr>
          <a:xfrm rot="0">
            <a:off x="1896825" y="261462"/>
            <a:ext cx="6860308" cy="1224678"/>
          </a:xfrm>
          <a:prstGeom prst="rect">
            <a:avLst/>
          </a:prstGeom>
        </p:spPr>
        <p:txBody>
          <a:bodyPr anchor="t" rtlCol="false" tIns="0" lIns="0" bIns="0" rIns="0">
            <a:spAutoFit/>
          </a:bodyPr>
          <a:lstStyle/>
          <a:p>
            <a:pPr>
              <a:lnSpc>
                <a:spcPts val="9600"/>
              </a:lnSpc>
            </a:pPr>
            <a:r>
              <a:rPr lang="en-US" sz="8000">
                <a:solidFill>
                  <a:srgbClr val="305049"/>
                </a:solidFill>
                <a:latin typeface="Muli Black"/>
              </a:rPr>
              <a:t>CONTENT:</a:t>
            </a:r>
          </a:p>
        </p:txBody>
      </p:sp>
      <p:sp>
        <p:nvSpPr>
          <p:cNvPr name="TextBox 3" id="3"/>
          <p:cNvSpPr txBox="true"/>
          <p:nvPr/>
        </p:nvSpPr>
        <p:spPr>
          <a:xfrm rot="0">
            <a:off x="1486140" y="1486140"/>
            <a:ext cx="16391175" cy="8505214"/>
          </a:xfrm>
          <a:prstGeom prst="rect">
            <a:avLst/>
          </a:prstGeom>
        </p:spPr>
        <p:txBody>
          <a:bodyPr anchor="t" rtlCol="false" tIns="0" lIns="0" bIns="0" rIns="0">
            <a:spAutoFit/>
          </a:bodyPr>
          <a:lstStyle/>
          <a:p>
            <a:pPr marL="669239" indent="-334619" lvl="1">
              <a:lnSpc>
                <a:spcPts val="6199"/>
              </a:lnSpc>
              <a:buAutoNum type="arabicPeriod" startAt="1"/>
            </a:pPr>
            <a:r>
              <a:rPr lang="en-US" sz="3099" spc="263">
                <a:solidFill>
                  <a:srgbClr val="305049"/>
                </a:solidFill>
                <a:latin typeface="Muli Regular"/>
              </a:rPr>
              <a:t>PROJECT INTRODUCTION</a:t>
            </a:r>
          </a:p>
          <a:p>
            <a:pPr marL="669239" indent="-334619" lvl="1">
              <a:lnSpc>
                <a:spcPts val="6199"/>
              </a:lnSpc>
              <a:buAutoNum type="arabicPeriod" startAt="1"/>
            </a:pPr>
            <a:r>
              <a:rPr lang="en-US" sz="3099" spc="263">
                <a:solidFill>
                  <a:srgbClr val="305049"/>
                </a:solidFill>
                <a:latin typeface="Muli Regular"/>
              </a:rPr>
              <a:t>PROJECT DEFINITION</a:t>
            </a:r>
          </a:p>
          <a:p>
            <a:pPr marL="669239" indent="-334620" lvl="1">
              <a:lnSpc>
                <a:spcPts val="6199"/>
              </a:lnSpc>
              <a:buAutoNum type="arabicPeriod" startAt="1"/>
            </a:pPr>
            <a:r>
              <a:rPr lang="en-US" sz="3099" spc="263">
                <a:solidFill>
                  <a:srgbClr val="305049"/>
                </a:solidFill>
                <a:latin typeface="Muli Regular"/>
              </a:rPr>
              <a:t>ABSTRACT</a:t>
            </a:r>
          </a:p>
          <a:p>
            <a:pPr marL="669239" indent="-334619" lvl="1">
              <a:lnSpc>
                <a:spcPts val="6199"/>
              </a:lnSpc>
              <a:buAutoNum type="arabicPeriod" startAt="1"/>
            </a:pPr>
            <a:r>
              <a:rPr lang="en-US" sz="3099" spc="263">
                <a:solidFill>
                  <a:srgbClr val="305049"/>
                </a:solidFill>
                <a:latin typeface="Muli Regular"/>
              </a:rPr>
              <a:t>LITERATURE SURVEY OF YOUR PROJECT</a:t>
            </a:r>
          </a:p>
          <a:p>
            <a:pPr marL="669239" indent="-334619" lvl="1">
              <a:lnSpc>
                <a:spcPts val="6199"/>
              </a:lnSpc>
              <a:buAutoNum type="arabicPeriod" startAt="1"/>
            </a:pPr>
            <a:r>
              <a:rPr lang="en-US" sz="3099" spc="263">
                <a:solidFill>
                  <a:srgbClr val="305049"/>
                </a:solidFill>
                <a:latin typeface="Muli Regular"/>
              </a:rPr>
              <a:t>PROJECT SCOPE</a:t>
            </a:r>
          </a:p>
          <a:p>
            <a:pPr marL="669239" indent="-334619" lvl="1">
              <a:lnSpc>
                <a:spcPts val="6199"/>
              </a:lnSpc>
              <a:buAutoNum type="arabicPeriod" startAt="1"/>
            </a:pPr>
            <a:r>
              <a:rPr lang="en-US" sz="3099" spc="263">
                <a:solidFill>
                  <a:srgbClr val="305049"/>
                </a:solidFill>
                <a:latin typeface="Muli Regular"/>
              </a:rPr>
              <a:t>TECHNOLOGIES USED IN THE PROJECT</a:t>
            </a:r>
          </a:p>
          <a:p>
            <a:pPr marL="669239" indent="-334620" lvl="1">
              <a:lnSpc>
                <a:spcPts val="6199"/>
              </a:lnSpc>
              <a:buAutoNum type="arabicPeriod" startAt="1"/>
            </a:pPr>
            <a:r>
              <a:rPr lang="en-US" sz="3099" spc="263">
                <a:solidFill>
                  <a:srgbClr val="305049"/>
                </a:solidFill>
                <a:latin typeface="Muli Regular"/>
              </a:rPr>
              <a:t>HAAR CASCADE CLASSIFIER</a:t>
            </a:r>
          </a:p>
          <a:p>
            <a:pPr marL="669239" indent="-334620" lvl="1">
              <a:lnSpc>
                <a:spcPts val="6199"/>
              </a:lnSpc>
              <a:buAutoNum type="arabicPeriod" startAt="1"/>
            </a:pPr>
            <a:r>
              <a:rPr lang="en-US" sz="3099" spc="263">
                <a:solidFill>
                  <a:srgbClr val="305049"/>
                </a:solidFill>
                <a:latin typeface="Muli Regular"/>
              </a:rPr>
              <a:t>LOCAL BINARY PATTERN HISTOGRAM</a:t>
            </a:r>
          </a:p>
          <a:p>
            <a:pPr marL="669239" indent="-334620" lvl="1">
              <a:lnSpc>
                <a:spcPts val="6199"/>
              </a:lnSpc>
              <a:buAutoNum type="arabicPeriod" startAt="1"/>
            </a:pPr>
            <a:r>
              <a:rPr lang="en-US" sz="3099" spc="263">
                <a:solidFill>
                  <a:srgbClr val="305049"/>
                </a:solidFill>
                <a:latin typeface="Muli Regular"/>
              </a:rPr>
              <a:t>PROJECT RELATED DIAGRAMS</a:t>
            </a:r>
          </a:p>
          <a:p>
            <a:pPr marL="669239" indent="-334620" lvl="1">
              <a:lnSpc>
                <a:spcPts val="6199"/>
              </a:lnSpc>
              <a:buAutoNum type="arabicPeriod" startAt="1"/>
            </a:pPr>
            <a:r>
              <a:rPr lang="en-US" sz="3099" spc="263">
                <a:solidFill>
                  <a:srgbClr val="305049"/>
                </a:solidFill>
                <a:latin typeface="Muli Regular"/>
              </a:rPr>
              <a:t>EXECUTION OF PROJECT</a:t>
            </a:r>
          </a:p>
          <a:p>
            <a:pPr marL="669239" indent="-334620" lvl="1">
              <a:lnSpc>
                <a:spcPts val="6199"/>
              </a:lnSpc>
              <a:buAutoNum type="arabicPeriod" startAt="1"/>
            </a:pPr>
            <a:r>
              <a:rPr lang="en-US" sz="3099" spc="263">
                <a:solidFill>
                  <a:srgbClr val="305049"/>
                </a:solidFill>
                <a:latin typeface="Muli Regular"/>
              </a:rPr>
              <a:t>PROJECT ACCURACY</a:t>
            </a:r>
          </a:p>
        </p:txBody>
      </p:sp>
      <p:sp>
        <p:nvSpPr>
          <p:cNvPr name="Freeform 4" id="4"/>
          <p:cNvSpPr/>
          <p:nvPr/>
        </p:nvSpPr>
        <p:spPr>
          <a:xfrm flipH="false" flipV="false" rot="-5400000">
            <a:off x="799980" y="649844"/>
            <a:ext cx="914880" cy="457440"/>
          </a:xfrm>
          <a:custGeom>
            <a:avLst/>
            <a:gdLst/>
            <a:ahLst/>
            <a:cxnLst/>
            <a:rect r="r" b="b" t="t" l="l"/>
            <a:pathLst>
              <a:path h="457440" w="914880">
                <a:moveTo>
                  <a:pt x="0" y="0"/>
                </a:moveTo>
                <a:lnTo>
                  <a:pt x="914880" y="0"/>
                </a:lnTo>
                <a:lnTo>
                  <a:pt x="914880" y="457440"/>
                </a:lnTo>
                <a:lnTo>
                  <a:pt x="0" y="457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EDD8BC"/>
        </a:solidFill>
      </p:bgPr>
    </p:bg>
    <p:spTree>
      <p:nvGrpSpPr>
        <p:cNvPr id="1" name=""/>
        <p:cNvGrpSpPr/>
        <p:nvPr/>
      </p:nvGrpSpPr>
      <p:grpSpPr>
        <a:xfrm>
          <a:off x="0" y="0"/>
          <a:ext cx="0" cy="0"/>
          <a:chOff x="0" y="0"/>
          <a:chExt cx="0" cy="0"/>
        </a:xfrm>
      </p:grpSpPr>
      <p:sp>
        <p:nvSpPr>
          <p:cNvPr name="TextBox 2" id="2"/>
          <p:cNvSpPr txBox="true"/>
          <p:nvPr/>
        </p:nvSpPr>
        <p:spPr>
          <a:xfrm rot="0">
            <a:off x="1238670" y="1362075"/>
            <a:ext cx="14694051" cy="8025691"/>
          </a:xfrm>
          <a:prstGeom prst="rect">
            <a:avLst/>
          </a:prstGeom>
        </p:spPr>
        <p:txBody>
          <a:bodyPr anchor="t" rtlCol="false" tIns="0" lIns="0" bIns="0" rIns="0">
            <a:spAutoFit/>
          </a:bodyPr>
          <a:lstStyle/>
          <a:p>
            <a:pPr algn="just">
              <a:lnSpc>
                <a:spcPts val="3982"/>
              </a:lnSpc>
            </a:pPr>
            <a:r>
              <a:rPr lang="en-US" sz="2844" spc="193">
                <a:solidFill>
                  <a:srgbClr val="305049"/>
                </a:solidFill>
                <a:latin typeface="Muli Regular"/>
              </a:rPr>
              <a:t>[1]  Ononiwu G. Chiagozie, Okorafor G. Nwaji, “Radio-frequency</a:t>
            </a:r>
          </a:p>
          <a:p>
            <a:pPr algn="just">
              <a:lnSpc>
                <a:spcPts val="3982"/>
              </a:lnSpc>
            </a:pPr>
            <a:r>
              <a:rPr lang="en-US" sz="2844" spc="193">
                <a:solidFill>
                  <a:srgbClr val="305049"/>
                </a:solidFill>
                <a:latin typeface="Muli Regular"/>
              </a:rPr>
              <a:t>      </a:t>
            </a:r>
            <a:r>
              <a:rPr lang="en-US" sz="2844" spc="193">
                <a:solidFill>
                  <a:srgbClr val="305049"/>
                </a:solidFill>
                <a:latin typeface="Muli Regular"/>
              </a:rPr>
              <a:t>identification  (RFID)based Attendance System with Automatic Door</a:t>
            </a:r>
          </a:p>
          <a:p>
            <a:pPr algn="just">
              <a:lnSpc>
                <a:spcPts val="3982"/>
              </a:lnSpc>
            </a:pPr>
            <a:r>
              <a:rPr lang="en-US" sz="2844" spc="193">
                <a:solidFill>
                  <a:srgbClr val="305049"/>
                </a:solidFill>
                <a:latin typeface="Muli Regular"/>
              </a:rPr>
              <a:t>      </a:t>
            </a:r>
            <a:r>
              <a:rPr lang="en-US" sz="2844" spc="193">
                <a:solidFill>
                  <a:srgbClr val="305049"/>
                </a:solidFill>
                <a:latin typeface="Muli Regular"/>
              </a:rPr>
              <a:t>Unit”, Academic Research International(2012).</a:t>
            </a:r>
          </a:p>
          <a:p>
            <a:pPr algn="just">
              <a:lnSpc>
                <a:spcPts val="3982"/>
              </a:lnSpc>
            </a:pPr>
          </a:p>
          <a:p>
            <a:pPr algn="just">
              <a:lnSpc>
                <a:spcPts val="3982"/>
              </a:lnSpc>
            </a:pPr>
            <a:r>
              <a:rPr lang="en-US" sz="2844" spc="193">
                <a:solidFill>
                  <a:srgbClr val="305049"/>
                </a:solidFill>
                <a:latin typeface="Muli Regular"/>
              </a:rPr>
              <a:t>[2] </a:t>
            </a:r>
            <a:r>
              <a:rPr lang="en-US" sz="2844" spc="193">
                <a:solidFill>
                  <a:srgbClr val="305049"/>
                </a:solidFill>
                <a:latin typeface="Muli Regular"/>
              </a:rPr>
              <a:t>O. Shoewu, PhD, O.A. Idowu, B.Sc., “Development of Attendance</a:t>
            </a:r>
          </a:p>
          <a:p>
            <a:pPr algn="just">
              <a:lnSpc>
                <a:spcPts val="3982"/>
              </a:lnSpc>
            </a:pPr>
            <a:r>
              <a:rPr lang="en-US" sz="2844" spc="193">
                <a:solidFill>
                  <a:srgbClr val="305049"/>
                </a:solidFill>
                <a:latin typeface="Muli Regular"/>
              </a:rPr>
              <a:t>     </a:t>
            </a:r>
            <a:r>
              <a:rPr lang="en-US" sz="2844" spc="193">
                <a:solidFill>
                  <a:srgbClr val="305049"/>
                </a:solidFill>
                <a:latin typeface="Muli Regular"/>
              </a:rPr>
              <a:t>Management System using Biometrics.”, The Pacific Journal of Science</a:t>
            </a:r>
          </a:p>
          <a:p>
            <a:pPr algn="just">
              <a:lnSpc>
                <a:spcPts val="3982"/>
              </a:lnSpc>
            </a:pPr>
            <a:r>
              <a:rPr lang="en-US" sz="2844" spc="193">
                <a:solidFill>
                  <a:srgbClr val="305049"/>
                </a:solidFill>
                <a:latin typeface="Muli Regular"/>
              </a:rPr>
              <a:t>     </a:t>
            </a:r>
            <a:r>
              <a:rPr lang="en-US" sz="2844" spc="193">
                <a:solidFill>
                  <a:srgbClr val="305049"/>
                </a:solidFill>
                <a:latin typeface="Muli Regular"/>
              </a:rPr>
              <a:t>and Technology(2012).</a:t>
            </a:r>
          </a:p>
          <a:p>
            <a:pPr algn="just">
              <a:lnSpc>
                <a:spcPts val="3982"/>
              </a:lnSpc>
            </a:pPr>
          </a:p>
          <a:p>
            <a:pPr algn="just">
              <a:lnSpc>
                <a:spcPts val="3982"/>
              </a:lnSpc>
            </a:pPr>
            <a:r>
              <a:rPr lang="en-US" sz="2844" spc="125">
                <a:solidFill>
                  <a:srgbClr val="305049"/>
                </a:solidFill>
                <a:latin typeface="Muli Regular"/>
              </a:rPr>
              <a:t>[3] </a:t>
            </a:r>
            <a:r>
              <a:rPr lang="en-US" sz="2844" spc="125">
                <a:solidFill>
                  <a:srgbClr val="305049"/>
                </a:solidFill>
                <a:latin typeface="Muli Regular"/>
              </a:rPr>
              <a:t>A. Khatun, A. K. M. F. Haque, S. Ahmed and M. M. Rahman, ”Design and   </a:t>
            </a:r>
          </a:p>
          <a:p>
            <a:pPr algn="just">
              <a:lnSpc>
                <a:spcPts val="3982"/>
              </a:lnSpc>
            </a:pPr>
            <a:r>
              <a:rPr lang="en-US" sz="2844" spc="125">
                <a:solidFill>
                  <a:srgbClr val="305049"/>
                </a:solidFill>
                <a:latin typeface="Muli Regular"/>
              </a:rPr>
              <a:t>     </a:t>
            </a:r>
            <a:r>
              <a:rPr lang="en-US" sz="2844" spc="125">
                <a:solidFill>
                  <a:srgbClr val="305049"/>
                </a:solidFill>
                <a:latin typeface="Muli Regular"/>
              </a:rPr>
              <a:t>implementation of iris recognition based attendance management system”,</a:t>
            </a:r>
          </a:p>
          <a:p>
            <a:pPr algn="just">
              <a:lnSpc>
                <a:spcPts val="3982"/>
              </a:lnSpc>
            </a:pPr>
            <a:r>
              <a:rPr lang="en-US" sz="2844" spc="125">
                <a:solidFill>
                  <a:srgbClr val="305049"/>
                </a:solidFill>
                <a:latin typeface="Muli Regular"/>
              </a:rPr>
              <a:t>     </a:t>
            </a:r>
            <a:r>
              <a:rPr lang="en-US" sz="2844" spc="125">
                <a:solidFill>
                  <a:srgbClr val="305049"/>
                </a:solidFill>
                <a:latin typeface="Muli Regular"/>
              </a:rPr>
              <a:t>2015 International Conference on Electrical Engineering and Information</a:t>
            </a:r>
          </a:p>
          <a:p>
            <a:pPr algn="just">
              <a:lnSpc>
                <a:spcPts val="3982"/>
              </a:lnSpc>
            </a:pPr>
            <a:r>
              <a:rPr lang="en-US" sz="2844" spc="125">
                <a:solidFill>
                  <a:srgbClr val="305049"/>
                </a:solidFill>
                <a:latin typeface="Muli Regular"/>
              </a:rPr>
              <a:t>     </a:t>
            </a:r>
            <a:r>
              <a:rPr lang="en-US" sz="2844" spc="125">
                <a:solidFill>
                  <a:srgbClr val="305049"/>
                </a:solidFill>
                <a:latin typeface="Muli Regular"/>
              </a:rPr>
              <a:t>Communication Technology (ICEEICT), Dhaka, 2015, pp.1-6.</a:t>
            </a:r>
          </a:p>
          <a:p>
            <a:pPr algn="just">
              <a:lnSpc>
                <a:spcPts val="3982"/>
              </a:lnSpc>
            </a:pPr>
          </a:p>
          <a:p>
            <a:pPr algn="just">
              <a:lnSpc>
                <a:spcPts val="3982"/>
              </a:lnSpc>
            </a:pPr>
            <a:r>
              <a:rPr lang="en-US" sz="2844" spc="193">
                <a:solidFill>
                  <a:srgbClr val="305049"/>
                </a:solidFill>
                <a:latin typeface="Muli Regular"/>
              </a:rPr>
              <a:t>[4] </a:t>
            </a:r>
            <a:r>
              <a:rPr lang="en-US" sz="2844" spc="193">
                <a:solidFill>
                  <a:srgbClr val="305049"/>
                </a:solidFill>
                <a:latin typeface="Muli Regular"/>
              </a:rPr>
              <a:t>Kadry, Seifedine Smaili, Mohamad. (2010). ”Wireless attendance</a:t>
            </a:r>
          </a:p>
          <a:p>
            <a:pPr algn="just">
              <a:lnSpc>
                <a:spcPts val="3982"/>
              </a:lnSpc>
            </a:pPr>
            <a:r>
              <a:rPr lang="en-US" sz="2844" spc="193">
                <a:solidFill>
                  <a:srgbClr val="305049"/>
                </a:solidFill>
                <a:latin typeface="Muli Regular"/>
              </a:rPr>
              <a:t>     </a:t>
            </a:r>
            <a:r>
              <a:rPr lang="en-US" sz="2844" spc="193">
                <a:solidFill>
                  <a:srgbClr val="305049"/>
                </a:solidFill>
                <a:latin typeface="Muli Regular"/>
              </a:rPr>
              <a:t>management system based on iris recognition”. Scientific Research and</a:t>
            </a:r>
          </a:p>
          <a:p>
            <a:pPr algn="just">
              <a:lnSpc>
                <a:spcPts val="3982"/>
              </a:lnSpc>
            </a:pPr>
            <a:r>
              <a:rPr lang="en-US" sz="2844" spc="193">
                <a:solidFill>
                  <a:srgbClr val="305049"/>
                </a:solidFill>
                <a:latin typeface="Muli Regular"/>
              </a:rPr>
              <a:t>     </a:t>
            </a:r>
            <a:r>
              <a:rPr lang="en-US" sz="2844" spc="193">
                <a:solidFill>
                  <a:srgbClr val="305049"/>
                </a:solidFill>
                <a:latin typeface="Muli Regular"/>
              </a:rPr>
              <a:t>Essays. 5. 1428-1435. </a:t>
            </a:r>
          </a:p>
        </p:txBody>
      </p:sp>
      <p:sp>
        <p:nvSpPr>
          <p:cNvPr name="TextBox 3" id="3"/>
          <p:cNvSpPr txBox="true"/>
          <p:nvPr/>
        </p:nvSpPr>
        <p:spPr>
          <a:xfrm rot="0">
            <a:off x="1391070" y="389255"/>
            <a:ext cx="3853607" cy="887095"/>
          </a:xfrm>
          <a:prstGeom prst="rect">
            <a:avLst/>
          </a:prstGeom>
        </p:spPr>
        <p:txBody>
          <a:bodyPr anchor="t" rtlCol="false" tIns="0" lIns="0" bIns="0" rIns="0">
            <a:spAutoFit/>
          </a:bodyPr>
          <a:lstStyle/>
          <a:p>
            <a:pPr algn="ctr">
              <a:lnSpc>
                <a:spcPts val="7280"/>
              </a:lnSpc>
            </a:pPr>
            <a:r>
              <a:rPr lang="en-US" sz="5200">
                <a:solidFill>
                  <a:srgbClr val="305049"/>
                </a:solidFill>
                <a:latin typeface="Open Sans Bold"/>
              </a:rPr>
              <a:t>REFRENCES: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1314107">
            <a:off x="9568034" y="-931454"/>
            <a:ext cx="12724704" cy="6401336"/>
          </a:xfrm>
          <a:custGeom>
            <a:avLst/>
            <a:gdLst/>
            <a:ahLst/>
            <a:cxnLst/>
            <a:rect r="r" b="b" t="t" l="l"/>
            <a:pathLst>
              <a:path h="6401336" w="12724704">
                <a:moveTo>
                  <a:pt x="0" y="0"/>
                </a:moveTo>
                <a:lnTo>
                  <a:pt x="12724704" y="0"/>
                </a:lnTo>
                <a:lnTo>
                  <a:pt x="12724704" y="6401337"/>
                </a:lnTo>
                <a:lnTo>
                  <a:pt x="0" y="6401337"/>
                </a:lnTo>
                <a:lnTo>
                  <a:pt x="0" y="0"/>
                </a:lnTo>
                <a:close/>
              </a:path>
            </a:pathLst>
          </a:custGeom>
          <a:blipFill>
            <a:blip r:embed="rId2">
              <a:extLst>
                <a:ext uri="{96DAC541-7B7A-43D3-8B79-37D633B846F1}">
                  <asvg:svgBlip xmlns:asvg="http://schemas.microsoft.com/office/drawing/2016/SVG/main" r:embed="rId3"/>
                </a:ext>
              </a:extLst>
            </a:blip>
            <a:stretch>
              <a:fillRect l="-543" t="0" r="-69" b="0"/>
            </a:stretch>
          </a:blipFill>
        </p:spPr>
      </p:sp>
      <p:sp>
        <p:nvSpPr>
          <p:cNvPr name="Freeform 3" id="3"/>
          <p:cNvSpPr/>
          <p:nvPr/>
        </p:nvSpPr>
        <p:spPr>
          <a:xfrm flipH="false" flipV="false" rot="0">
            <a:off x="8700652" y="2463750"/>
            <a:ext cx="3855442" cy="4711800"/>
          </a:xfrm>
          <a:custGeom>
            <a:avLst/>
            <a:gdLst/>
            <a:ahLst/>
            <a:cxnLst/>
            <a:rect r="r" b="b" t="t" l="l"/>
            <a:pathLst>
              <a:path h="4711800" w="3855442">
                <a:moveTo>
                  <a:pt x="0" y="0"/>
                </a:moveTo>
                <a:lnTo>
                  <a:pt x="3855442" y="0"/>
                </a:lnTo>
                <a:lnTo>
                  <a:pt x="3855442" y="4711800"/>
                </a:lnTo>
                <a:lnTo>
                  <a:pt x="0" y="4711800"/>
                </a:lnTo>
                <a:lnTo>
                  <a:pt x="0" y="0"/>
                </a:lnTo>
                <a:close/>
              </a:path>
            </a:pathLst>
          </a:custGeom>
          <a:blipFill>
            <a:blip r:embed="rId4"/>
            <a:stretch>
              <a:fillRect l="-18144" t="-28970" r="-59587" b="-64935"/>
            </a:stretch>
          </a:blipFill>
        </p:spPr>
      </p:sp>
      <p:sp>
        <p:nvSpPr>
          <p:cNvPr name="Freeform 4" id="4"/>
          <p:cNvSpPr/>
          <p:nvPr/>
        </p:nvSpPr>
        <p:spPr>
          <a:xfrm flipH="false" flipV="false" rot="0">
            <a:off x="13222282" y="2463750"/>
            <a:ext cx="3862637" cy="4711800"/>
          </a:xfrm>
          <a:custGeom>
            <a:avLst/>
            <a:gdLst/>
            <a:ahLst/>
            <a:cxnLst/>
            <a:rect r="r" b="b" t="t" l="l"/>
            <a:pathLst>
              <a:path h="4711800" w="3862637">
                <a:moveTo>
                  <a:pt x="0" y="0"/>
                </a:moveTo>
                <a:lnTo>
                  <a:pt x="3862636" y="0"/>
                </a:lnTo>
                <a:lnTo>
                  <a:pt x="3862636" y="4711800"/>
                </a:lnTo>
                <a:lnTo>
                  <a:pt x="0" y="4711800"/>
                </a:lnTo>
                <a:lnTo>
                  <a:pt x="0" y="0"/>
                </a:lnTo>
                <a:close/>
              </a:path>
            </a:pathLst>
          </a:custGeom>
          <a:blipFill>
            <a:blip r:embed="rId5"/>
            <a:stretch>
              <a:fillRect l="-35370" t="-35370" r="-37364" b="-29740"/>
            </a:stretch>
          </a:blipFill>
        </p:spPr>
      </p:sp>
      <p:sp>
        <p:nvSpPr>
          <p:cNvPr name="TextBox 5" id="5"/>
          <p:cNvSpPr txBox="true"/>
          <p:nvPr/>
        </p:nvSpPr>
        <p:spPr>
          <a:xfrm rot="0">
            <a:off x="1028700" y="4022725"/>
            <a:ext cx="6899947" cy="1441450"/>
          </a:xfrm>
          <a:prstGeom prst="rect">
            <a:avLst/>
          </a:prstGeom>
        </p:spPr>
        <p:txBody>
          <a:bodyPr anchor="t" rtlCol="false" tIns="0" lIns="0" bIns="0" rIns="0">
            <a:spAutoFit/>
          </a:bodyPr>
          <a:lstStyle/>
          <a:p>
            <a:pPr>
              <a:lnSpc>
                <a:spcPts val="11899"/>
              </a:lnSpc>
              <a:spcBef>
                <a:spcPct val="0"/>
              </a:spcBef>
            </a:pPr>
            <a:r>
              <a:rPr lang="en-US" sz="8499" spc="373">
                <a:solidFill>
                  <a:srgbClr val="EFD1A9"/>
                </a:solidFill>
                <a:latin typeface="Muli Bold"/>
              </a:rPr>
              <a:t>THANK YOU</a:t>
            </a:r>
          </a:p>
        </p:txBody>
      </p:sp>
      <p:sp>
        <p:nvSpPr>
          <p:cNvPr name="TextBox 6" id="6"/>
          <p:cNvSpPr txBox="true"/>
          <p:nvPr/>
        </p:nvSpPr>
        <p:spPr>
          <a:xfrm rot="0">
            <a:off x="8833337" y="7642769"/>
            <a:ext cx="3590073" cy="1386205"/>
          </a:xfrm>
          <a:prstGeom prst="rect">
            <a:avLst/>
          </a:prstGeom>
        </p:spPr>
        <p:txBody>
          <a:bodyPr anchor="t" rtlCol="false" tIns="0" lIns="0" bIns="0" rIns="0">
            <a:spAutoFit/>
          </a:bodyPr>
          <a:lstStyle/>
          <a:p>
            <a:pPr algn="ctr">
              <a:lnSpc>
                <a:spcPts val="4479"/>
              </a:lnSpc>
            </a:pPr>
            <a:r>
              <a:rPr lang="en-US" sz="3199">
                <a:solidFill>
                  <a:srgbClr val="F1EEEE"/>
                </a:solidFill>
                <a:latin typeface="Muli Regular"/>
              </a:rPr>
              <a:t>HARSH SHAH</a:t>
            </a:r>
          </a:p>
          <a:p>
            <a:pPr algn="ctr">
              <a:lnSpc>
                <a:spcPts val="3359"/>
              </a:lnSpc>
            </a:pPr>
            <a:r>
              <a:rPr lang="en-US" sz="2399">
                <a:solidFill>
                  <a:srgbClr val="F1EEEE"/>
                </a:solidFill>
                <a:latin typeface="Muli Regular"/>
              </a:rPr>
              <a:t>IU1741220050</a:t>
            </a:r>
          </a:p>
          <a:p>
            <a:pPr algn="ctr">
              <a:lnSpc>
                <a:spcPts val="3359"/>
              </a:lnSpc>
              <a:spcBef>
                <a:spcPct val="0"/>
              </a:spcBef>
            </a:pPr>
            <a:r>
              <a:rPr lang="en-US" sz="2399">
                <a:solidFill>
                  <a:srgbClr val="F1EEEE"/>
                </a:solidFill>
                <a:latin typeface="Muli Regular"/>
              </a:rPr>
              <a:t>IT</a:t>
            </a:r>
          </a:p>
        </p:txBody>
      </p:sp>
      <p:sp>
        <p:nvSpPr>
          <p:cNvPr name="TextBox 7" id="7"/>
          <p:cNvSpPr txBox="true"/>
          <p:nvPr/>
        </p:nvSpPr>
        <p:spPr>
          <a:xfrm rot="0">
            <a:off x="13358563" y="7652294"/>
            <a:ext cx="3590073" cy="1376680"/>
          </a:xfrm>
          <a:prstGeom prst="rect">
            <a:avLst/>
          </a:prstGeom>
        </p:spPr>
        <p:txBody>
          <a:bodyPr anchor="t" rtlCol="false" tIns="0" lIns="0" bIns="0" rIns="0">
            <a:spAutoFit/>
          </a:bodyPr>
          <a:lstStyle/>
          <a:p>
            <a:pPr algn="ctr">
              <a:lnSpc>
                <a:spcPts val="4480"/>
              </a:lnSpc>
            </a:pPr>
            <a:r>
              <a:rPr lang="en-US" sz="3200">
                <a:solidFill>
                  <a:srgbClr val="F1EEEE"/>
                </a:solidFill>
                <a:latin typeface="Muli Regular"/>
              </a:rPr>
              <a:t>KAVISH SHAH</a:t>
            </a:r>
          </a:p>
          <a:p>
            <a:pPr algn="ctr">
              <a:lnSpc>
                <a:spcPts val="3359"/>
              </a:lnSpc>
            </a:pPr>
            <a:r>
              <a:rPr lang="en-US" sz="2399">
                <a:solidFill>
                  <a:srgbClr val="F1EEEE"/>
                </a:solidFill>
                <a:latin typeface="Muli Regular"/>
              </a:rPr>
              <a:t>IU1741230050</a:t>
            </a:r>
          </a:p>
          <a:p>
            <a:pPr algn="ctr">
              <a:lnSpc>
                <a:spcPts val="3359"/>
              </a:lnSpc>
              <a:spcBef>
                <a:spcPct val="0"/>
              </a:spcBef>
            </a:pPr>
            <a:r>
              <a:rPr lang="en-US" sz="2399">
                <a:solidFill>
                  <a:srgbClr val="F1EEEE"/>
                </a:solidFill>
                <a:latin typeface="Muli Regular"/>
              </a:rPr>
              <a:t>CS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99980" y="1257420"/>
            <a:ext cx="914880" cy="457440"/>
          </a:xfrm>
          <a:custGeom>
            <a:avLst/>
            <a:gdLst/>
            <a:ahLst/>
            <a:cxnLst/>
            <a:rect r="r" b="b" t="t" l="l"/>
            <a:pathLst>
              <a:path h="457440" w="914880">
                <a:moveTo>
                  <a:pt x="0" y="0"/>
                </a:moveTo>
                <a:lnTo>
                  <a:pt x="914880" y="0"/>
                </a:lnTo>
                <a:lnTo>
                  <a:pt x="914880" y="457440"/>
                </a:lnTo>
                <a:lnTo>
                  <a:pt x="0" y="457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22581" y="1028700"/>
            <a:ext cx="14053805" cy="952500"/>
          </a:xfrm>
          <a:prstGeom prst="rect">
            <a:avLst/>
          </a:prstGeom>
        </p:spPr>
        <p:txBody>
          <a:bodyPr anchor="t" rtlCol="false" tIns="0" lIns="0" bIns="0" rIns="0">
            <a:spAutoFit/>
          </a:bodyPr>
          <a:lstStyle/>
          <a:p>
            <a:pPr>
              <a:lnSpc>
                <a:spcPts val="7559"/>
              </a:lnSpc>
            </a:pPr>
            <a:r>
              <a:rPr lang="en-US" sz="6300" spc="277">
                <a:solidFill>
                  <a:srgbClr val="EFD1A9"/>
                </a:solidFill>
                <a:latin typeface="Muli Black"/>
              </a:rPr>
              <a:t>PROJECT INTRODUCTION:</a:t>
            </a:r>
          </a:p>
        </p:txBody>
      </p:sp>
      <p:sp>
        <p:nvSpPr>
          <p:cNvPr name="TextBox 4" id="4"/>
          <p:cNvSpPr txBox="true"/>
          <p:nvPr/>
        </p:nvSpPr>
        <p:spPr>
          <a:xfrm rot="0">
            <a:off x="1019175" y="2276229"/>
            <a:ext cx="16546593" cy="7110775"/>
          </a:xfrm>
          <a:prstGeom prst="rect">
            <a:avLst/>
          </a:prstGeom>
        </p:spPr>
        <p:txBody>
          <a:bodyPr anchor="t" rtlCol="false" tIns="0" lIns="0" bIns="0" rIns="0">
            <a:spAutoFit/>
          </a:bodyPr>
          <a:lstStyle/>
          <a:p>
            <a:pPr algn="just" marL="716376" indent="-358188" lvl="1">
              <a:lnSpc>
                <a:spcPts val="5673"/>
              </a:lnSpc>
              <a:buFont typeface="Arial"/>
              <a:buChar char="•"/>
            </a:pPr>
            <a:r>
              <a:rPr lang="en-US" sz="3318" spc="132">
                <a:solidFill>
                  <a:srgbClr val="EDD8BC"/>
                </a:solidFill>
                <a:latin typeface="Open Sans"/>
              </a:rPr>
              <a:t>Many MNC companies and institutes are still using the old paper or file based systems but some have adopted strategies of automatic attendance using some biometric techniques.</a:t>
            </a:r>
          </a:p>
          <a:p>
            <a:pPr algn="just" marL="716376" indent="-358188" lvl="1">
              <a:lnSpc>
                <a:spcPts val="5673"/>
              </a:lnSpc>
              <a:buFont typeface="Arial"/>
              <a:buChar char="•"/>
            </a:pPr>
            <a:r>
              <a:rPr lang="en-US" sz="3318" spc="132">
                <a:solidFill>
                  <a:srgbClr val="EDD8BC"/>
                </a:solidFill>
                <a:latin typeface="Open Sans"/>
              </a:rPr>
              <a:t>Smart attendance system is a computerized biometric software which is suited for determining and validating a person by performing comparison on patterns based on their facial appearances.</a:t>
            </a:r>
          </a:p>
          <a:p>
            <a:pPr algn="just" marL="716376" indent="-358188" lvl="1">
              <a:lnSpc>
                <a:spcPts val="5673"/>
              </a:lnSpc>
              <a:buFont typeface="Arial"/>
              <a:buChar char="•"/>
            </a:pPr>
            <a:r>
              <a:rPr lang="en-US" sz="3318" spc="132">
                <a:solidFill>
                  <a:srgbClr val="EDD8BC"/>
                </a:solidFill>
                <a:latin typeface="Open Sans"/>
              </a:rPr>
              <a:t>This technology is now vastly used for various objectives like security and in commercial operations. </a:t>
            </a:r>
          </a:p>
          <a:p>
            <a:pPr algn="just" marL="716376" indent="-358188" lvl="1">
              <a:lnSpc>
                <a:spcPts val="5673"/>
              </a:lnSpc>
              <a:buFont typeface="Arial"/>
              <a:buChar char="•"/>
            </a:pPr>
            <a:r>
              <a:rPr lang="en-US" sz="3318" spc="132">
                <a:solidFill>
                  <a:srgbClr val="EDD8BC"/>
                </a:solidFill>
                <a:latin typeface="Open Sans"/>
              </a:rPr>
              <a:t>Face recognition for the intent of marking attendance is a resourceful application of attendance system.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60473" cy="10287000"/>
          </a:xfrm>
          <a:custGeom>
            <a:avLst/>
            <a:gdLst/>
            <a:ahLst/>
            <a:cxnLst/>
            <a:rect r="r" b="b" t="t" l="l"/>
            <a:pathLst>
              <a:path h="10287000" w="8060473">
                <a:moveTo>
                  <a:pt x="0" y="0"/>
                </a:moveTo>
                <a:lnTo>
                  <a:pt x="8060473" y="0"/>
                </a:lnTo>
                <a:lnTo>
                  <a:pt x="8060473" y="10287000"/>
                </a:lnTo>
                <a:lnTo>
                  <a:pt x="0" y="10287000"/>
                </a:lnTo>
                <a:lnTo>
                  <a:pt x="0" y="0"/>
                </a:lnTo>
                <a:close/>
              </a:path>
            </a:pathLst>
          </a:custGeom>
          <a:blipFill>
            <a:blip r:embed="rId2"/>
            <a:stretch>
              <a:fillRect l="-75400" t="0" r="-16033" b="0"/>
            </a:stretch>
          </a:blipFill>
        </p:spPr>
      </p:sp>
      <p:grpSp>
        <p:nvGrpSpPr>
          <p:cNvPr name="Group 3" id="3"/>
          <p:cNvGrpSpPr/>
          <p:nvPr/>
        </p:nvGrpSpPr>
        <p:grpSpPr>
          <a:xfrm rot="0">
            <a:off x="8934818" y="2494261"/>
            <a:ext cx="8834399" cy="3152986"/>
            <a:chOff x="0" y="0"/>
            <a:chExt cx="11779198" cy="4203981"/>
          </a:xfrm>
        </p:grpSpPr>
        <p:sp>
          <p:nvSpPr>
            <p:cNvPr name="TextBox 4" id="4"/>
            <p:cNvSpPr txBox="true"/>
            <p:nvPr/>
          </p:nvSpPr>
          <p:spPr>
            <a:xfrm rot="0">
              <a:off x="0" y="-123825"/>
              <a:ext cx="11779198" cy="1396416"/>
            </a:xfrm>
            <a:prstGeom prst="rect">
              <a:avLst/>
            </a:prstGeom>
          </p:spPr>
          <p:txBody>
            <a:bodyPr anchor="t" rtlCol="false" tIns="0" lIns="0" bIns="0" rIns="0">
              <a:spAutoFit/>
            </a:bodyPr>
            <a:lstStyle/>
            <a:p>
              <a:pPr>
                <a:lnSpc>
                  <a:spcPts val="8820"/>
                </a:lnSpc>
                <a:spcBef>
                  <a:spcPct val="0"/>
                </a:spcBef>
              </a:pPr>
              <a:r>
                <a:rPr lang="en-US" sz="6300">
                  <a:solidFill>
                    <a:srgbClr val="305049"/>
                  </a:solidFill>
                  <a:latin typeface="Muli Black Bold"/>
                </a:rPr>
                <a:t>PROJECT DEFINITION:</a:t>
              </a:r>
            </a:p>
          </p:txBody>
        </p:sp>
        <p:sp>
          <p:nvSpPr>
            <p:cNvPr name="TextBox 5" id="5"/>
            <p:cNvSpPr txBox="true"/>
            <p:nvPr/>
          </p:nvSpPr>
          <p:spPr>
            <a:xfrm rot="0">
              <a:off x="0" y="1711674"/>
              <a:ext cx="11779198" cy="2492307"/>
            </a:xfrm>
            <a:prstGeom prst="rect">
              <a:avLst/>
            </a:prstGeom>
          </p:spPr>
          <p:txBody>
            <a:bodyPr anchor="t" rtlCol="false" tIns="0" lIns="0" bIns="0" rIns="0">
              <a:spAutoFit/>
            </a:bodyPr>
            <a:lstStyle/>
            <a:p>
              <a:pPr algn="just">
                <a:lnSpc>
                  <a:spcPts val="5127"/>
                </a:lnSpc>
              </a:pPr>
              <a:r>
                <a:rPr lang="en-US" sz="3016" spc="132">
                  <a:solidFill>
                    <a:srgbClr val="305049"/>
                  </a:solidFill>
                  <a:latin typeface="Muli Regular"/>
                </a:rPr>
                <a:t>Smart Attendance System based on Face Recognition using Haar Cascade Classifier and Local Binary Pattern Histogram (LBPH).</a:t>
              </a:r>
            </a:p>
          </p:txBody>
        </p:sp>
      </p:grpSp>
      <p:sp>
        <p:nvSpPr>
          <p:cNvPr name="Freeform 6" id="6"/>
          <p:cNvSpPr/>
          <p:nvPr/>
        </p:nvSpPr>
        <p:spPr>
          <a:xfrm flipH="false" flipV="false" rot="-5400000">
            <a:off x="8141850" y="2829661"/>
            <a:ext cx="808200" cy="404100"/>
          </a:xfrm>
          <a:custGeom>
            <a:avLst/>
            <a:gdLst/>
            <a:ahLst/>
            <a:cxnLst/>
            <a:rect r="r" b="b" t="t" l="l"/>
            <a:pathLst>
              <a:path h="404100" w="808200">
                <a:moveTo>
                  <a:pt x="0" y="0"/>
                </a:moveTo>
                <a:lnTo>
                  <a:pt x="808200" y="0"/>
                </a:lnTo>
                <a:lnTo>
                  <a:pt x="808200" y="404100"/>
                </a:lnTo>
                <a:lnTo>
                  <a:pt x="0" y="404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1453" y="1130217"/>
            <a:ext cx="908987" cy="454493"/>
          </a:xfrm>
          <a:custGeom>
            <a:avLst/>
            <a:gdLst/>
            <a:ahLst/>
            <a:cxnLst/>
            <a:rect r="r" b="b" t="t" l="l"/>
            <a:pathLst>
              <a:path h="454493" w="908987">
                <a:moveTo>
                  <a:pt x="0" y="0"/>
                </a:moveTo>
                <a:lnTo>
                  <a:pt x="908987" y="0"/>
                </a:lnTo>
                <a:lnTo>
                  <a:pt x="908987" y="454493"/>
                </a:lnTo>
                <a:lnTo>
                  <a:pt x="0" y="454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59038" y="960120"/>
            <a:ext cx="13703123" cy="899160"/>
          </a:xfrm>
          <a:prstGeom prst="rect">
            <a:avLst/>
          </a:prstGeom>
        </p:spPr>
        <p:txBody>
          <a:bodyPr anchor="t" rtlCol="false" tIns="0" lIns="0" bIns="0" rIns="0">
            <a:spAutoFit/>
          </a:bodyPr>
          <a:lstStyle/>
          <a:p>
            <a:pPr>
              <a:lnSpc>
                <a:spcPts val="6930"/>
              </a:lnSpc>
            </a:pPr>
            <a:r>
              <a:rPr lang="en-US" sz="6300" spc="277">
                <a:solidFill>
                  <a:srgbClr val="EFD1A9"/>
                </a:solidFill>
                <a:latin typeface="Muli Black"/>
              </a:rPr>
              <a:t>ABSTRACT:</a:t>
            </a:r>
          </a:p>
        </p:txBody>
      </p:sp>
      <p:sp>
        <p:nvSpPr>
          <p:cNvPr name="Freeform 4" id="4"/>
          <p:cNvSpPr/>
          <p:nvPr/>
        </p:nvSpPr>
        <p:spPr>
          <a:xfrm flipH="false" flipV="false" rot="-10800000">
            <a:off x="-2292062" y="6785816"/>
            <a:ext cx="7064180" cy="3532090"/>
          </a:xfrm>
          <a:custGeom>
            <a:avLst/>
            <a:gdLst/>
            <a:ahLst/>
            <a:cxnLst/>
            <a:rect r="r" b="b" t="t" l="l"/>
            <a:pathLst>
              <a:path h="3532090" w="7064180">
                <a:moveTo>
                  <a:pt x="0" y="0"/>
                </a:moveTo>
                <a:lnTo>
                  <a:pt x="7064180" y="0"/>
                </a:lnTo>
                <a:lnTo>
                  <a:pt x="7064180" y="3532090"/>
                </a:lnTo>
                <a:lnTo>
                  <a:pt x="0" y="353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968173"/>
            <a:ext cx="16239124" cy="7493327"/>
          </a:xfrm>
          <a:prstGeom prst="rect">
            <a:avLst/>
          </a:prstGeom>
        </p:spPr>
        <p:txBody>
          <a:bodyPr anchor="t" rtlCol="false" tIns="0" lIns="0" bIns="0" rIns="0">
            <a:spAutoFit/>
          </a:bodyPr>
          <a:lstStyle/>
          <a:p>
            <a:pPr algn="just">
              <a:lnSpc>
                <a:spcPts val="5431"/>
              </a:lnSpc>
            </a:pPr>
            <a:r>
              <a:rPr lang="en-US" sz="3194" spc="140">
                <a:solidFill>
                  <a:srgbClr val="EDD8BC"/>
                </a:solidFill>
                <a:latin typeface="Muli Regular"/>
              </a:rPr>
              <a:t>Face is the crucial part of the human body that uniquely identifies a person. Using the face characteristics as biometric, the face recognition system can be implemented. Attendance of employees in a large company is hard to be handled by the traditional system, as it is time-consuming and has a high probability of error during the process of inputting data into the computer. Our model integrates a camera that captures an input image, an algorithm for detecting face from an input image, encoding and identifying the person registered already by the company. Our proposed system uses Haar cascade classifier to detect and locate the face and LBPH (Local binary pattern histogram) algorithm for face recognition by using Python programming and OpenCV library. Here we use tkinter for admit interface purpose.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Freeform 2" id="2"/>
          <p:cNvSpPr/>
          <p:nvPr/>
        </p:nvSpPr>
        <p:spPr>
          <a:xfrm flipH="false" flipV="false" rot="0">
            <a:off x="1729276" y="1946337"/>
            <a:ext cx="13965790" cy="7663727"/>
          </a:xfrm>
          <a:custGeom>
            <a:avLst/>
            <a:gdLst/>
            <a:ahLst/>
            <a:cxnLst/>
            <a:rect r="r" b="b" t="t" l="l"/>
            <a:pathLst>
              <a:path h="7663727" w="13965790">
                <a:moveTo>
                  <a:pt x="0" y="0"/>
                </a:moveTo>
                <a:lnTo>
                  <a:pt x="13965790" y="0"/>
                </a:lnTo>
                <a:lnTo>
                  <a:pt x="13965790" y="7663728"/>
                </a:lnTo>
                <a:lnTo>
                  <a:pt x="0" y="7663728"/>
                </a:lnTo>
                <a:lnTo>
                  <a:pt x="0" y="0"/>
                </a:lnTo>
                <a:close/>
              </a:path>
            </a:pathLst>
          </a:custGeom>
          <a:blipFill>
            <a:blip r:embed="rId2"/>
            <a:stretch>
              <a:fillRect l="0" t="0" r="0" b="0"/>
            </a:stretch>
          </a:blipFill>
        </p:spPr>
      </p:sp>
      <p:sp>
        <p:nvSpPr>
          <p:cNvPr name="TextBox 3" id="3"/>
          <p:cNvSpPr txBox="true"/>
          <p:nvPr/>
        </p:nvSpPr>
        <p:spPr>
          <a:xfrm rot="0">
            <a:off x="1226106" y="601669"/>
            <a:ext cx="16033194" cy="1073137"/>
          </a:xfrm>
          <a:prstGeom prst="rect">
            <a:avLst/>
          </a:prstGeom>
        </p:spPr>
        <p:txBody>
          <a:bodyPr anchor="t" rtlCol="false" tIns="0" lIns="0" bIns="0" rIns="0">
            <a:spAutoFit/>
          </a:bodyPr>
          <a:lstStyle/>
          <a:p>
            <a:pPr>
              <a:lnSpc>
                <a:spcPts val="8772"/>
              </a:lnSpc>
              <a:spcBef>
                <a:spcPct val="0"/>
              </a:spcBef>
            </a:pPr>
            <a:r>
              <a:rPr lang="en-US" sz="6266">
                <a:solidFill>
                  <a:srgbClr val="305049"/>
                </a:solidFill>
                <a:latin typeface="Muli Black Bold"/>
              </a:rPr>
              <a:t>LITERATURE SURVEY OF THE PROJECT:</a:t>
            </a:r>
          </a:p>
        </p:txBody>
      </p:sp>
      <p:sp>
        <p:nvSpPr>
          <p:cNvPr name="Freeform 4" id="4"/>
          <p:cNvSpPr/>
          <p:nvPr/>
        </p:nvSpPr>
        <p:spPr>
          <a:xfrm flipH="false" flipV="false" rot="-5400000">
            <a:off x="422550" y="1068656"/>
            <a:ext cx="808200" cy="404100"/>
          </a:xfrm>
          <a:custGeom>
            <a:avLst/>
            <a:gdLst/>
            <a:ahLst/>
            <a:cxnLst/>
            <a:rect r="r" b="b" t="t" l="l"/>
            <a:pathLst>
              <a:path h="404100" w="808200">
                <a:moveTo>
                  <a:pt x="0" y="0"/>
                </a:moveTo>
                <a:lnTo>
                  <a:pt x="808200" y="0"/>
                </a:lnTo>
                <a:lnTo>
                  <a:pt x="808200" y="404100"/>
                </a:lnTo>
                <a:lnTo>
                  <a:pt x="0" y="404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85879" y="1230750"/>
            <a:ext cx="808200" cy="404100"/>
          </a:xfrm>
          <a:custGeom>
            <a:avLst/>
            <a:gdLst/>
            <a:ahLst/>
            <a:cxnLst/>
            <a:rect r="r" b="b" t="t" l="l"/>
            <a:pathLst>
              <a:path h="404100" w="808200">
                <a:moveTo>
                  <a:pt x="0" y="0"/>
                </a:moveTo>
                <a:lnTo>
                  <a:pt x="808200" y="0"/>
                </a:lnTo>
                <a:lnTo>
                  <a:pt x="808200" y="404100"/>
                </a:lnTo>
                <a:lnTo>
                  <a:pt x="0" y="404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88620" y="831773"/>
            <a:ext cx="8786901" cy="1078230"/>
          </a:xfrm>
          <a:prstGeom prst="rect">
            <a:avLst/>
          </a:prstGeom>
        </p:spPr>
        <p:txBody>
          <a:bodyPr anchor="t" rtlCol="false" tIns="0" lIns="0" bIns="0" rIns="0">
            <a:spAutoFit/>
          </a:bodyPr>
          <a:lstStyle/>
          <a:p>
            <a:pPr>
              <a:lnSpc>
                <a:spcPts val="8819"/>
              </a:lnSpc>
              <a:spcBef>
                <a:spcPct val="0"/>
              </a:spcBef>
            </a:pPr>
            <a:r>
              <a:rPr lang="en-US" sz="6300" spc="277">
                <a:solidFill>
                  <a:srgbClr val="EFD1A9"/>
                </a:solidFill>
                <a:latin typeface="Muli Black Bold"/>
              </a:rPr>
              <a:t>PROJECT SCOPE:</a:t>
            </a:r>
          </a:p>
        </p:txBody>
      </p:sp>
      <p:sp>
        <p:nvSpPr>
          <p:cNvPr name="TextBox 4" id="4"/>
          <p:cNvSpPr txBox="true"/>
          <p:nvPr/>
        </p:nvSpPr>
        <p:spPr>
          <a:xfrm rot="0">
            <a:off x="1028700" y="1967547"/>
            <a:ext cx="16357925" cy="7290753"/>
          </a:xfrm>
          <a:prstGeom prst="rect">
            <a:avLst/>
          </a:prstGeom>
        </p:spPr>
        <p:txBody>
          <a:bodyPr anchor="t" rtlCol="false" tIns="0" lIns="0" bIns="0" rIns="0">
            <a:spAutoFit/>
          </a:bodyPr>
          <a:lstStyle/>
          <a:p>
            <a:pPr algn="just" marL="767810" indent="-383905" lvl="1">
              <a:lnSpc>
                <a:spcPts val="6508"/>
              </a:lnSpc>
              <a:buFont typeface="Arial"/>
              <a:buChar char="•"/>
            </a:pPr>
            <a:r>
              <a:rPr lang="en-US" sz="3556" spc="184">
                <a:solidFill>
                  <a:srgbClr val="EDD8BC"/>
                </a:solidFill>
                <a:latin typeface="Muli Regular"/>
              </a:rPr>
              <a:t>Our project simplifies time tracking, and there is no need to have personnel to monitor the system 24 hours a day. </a:t>
            </a:r>
          </a:p>
          <a:p>
            <a:pPr algn="just" marL="767810" indent="-383905" lvl="1">
              <a:lnSpc>
                <a:spcPts val="6508"/>
              </a:lnSpc>
              <a:buFont typeface="Arial"/>
              <a:buChar char="•"/>
            </a:pPr>
            <a:r>
              <a:rPr lang="en-US" sz="3556" spc="184">
                <a:solidFill>
                  <a:srgbClr val="EDD8BC"/>
                </a:solidFill>
                <a:latin typeface="Muli Regular"/>
              </a:rPr>
              <a:t>A time and attendance system using facial recognition technology will accurately report attendance with an identification process that is fast as well as accurate.</a:t>
            </a:r>
          </a:p>
          <a:p>
            <a:pPr algn="just" marL="767810" indent="-383905" lvl="1">
              <a:lnSpc>
                <a:spcPts val="6508"/>
              </a:lnSpc>
              <a:buFont typeface="Arial"/>
              <a:buChar char="•"/>
            </a:pPr>
            <a:r>
              <a:rPr lang="en-US" sz="3556" spc="184">
                <a:solidFill>
                  <a:srgbClr val="EDD8BC"/>
                </a:solidFill>
                <a:latin typeface="Muli Regular"/>
              </a:rPr>
              <a:t>It will </a:t>
            </a:r>
            <a:r>
              <a:rPr lang="en-US" sz="3556" spc="184">
                <a:solidFill>
                  <a:srgbClr val="EDD8BC"/>
                </a:solidFill>
                <a:latin typeface="Muli Regular"/>
              </a:rPr>
              <a:t>accurately track time and attendance without any human error.</a:t>
            </a:r>
          </a:p>
          <a:p>
            <a:pPr algn="just" marL="767811" indent="-383905" lvl="1">
              <a:lnSpc>
                <a:spcPts val="6508"/>
              </a:lnSpc>
              <a:buFont typeface="Arial"/>
              <a:buChar char="•"/>
            </a:pPr>
            <a:r>
              <a:rPr lang="en-US" sz="3556" spc="184">
                <a:solidFill>
                  <a:srgbClr val="EDD8BC"/>
                </a:solidFill>
                <a:latin typeface="Muli Regular"/>
              </a:rPr>
              <a:t>Our system has high security that won't allow anyone to invade the privacy or fraudulent usage as well as it is not time consuming.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D8B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152296" y="1361123"/>
            <a:ext cx="1832610" cy="916305"/>
          </a:xfrm>
          <a:custGeom>
            <a:avLst/>
            <a:gdLst/>
            <a:ahLst/>
            <a:cxnLst/>
            <a:rect r="r" b="b" t="t" l="l"/>
            <a:pathLst>
              <a:path h="916305" w="1832610">
                <a:moveTo>
                  <a:pt x="0" y="0"/>
                </a:moveTo>
                <a:lnTo>
                  <a:pt x="1832610" y="0"/>
                </a:lnTo>
                <a:lnTo>
                  <a:pt x="1832610" y="916305"/>
                </a:lnTo>
                <a:lnTo>
                  <a:pt x="0" y="916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54388" y="960120"/>
            <a:ext cx="13703123" cy="1775460"/>
          </a:xfrm>
          <a:prstGeom prst="rect">
            <a:avLst/>
          </a:prstGeom>
        </p:spPr>
        <p:txBody>
          <a:bodyPr anchor="t" rtlCol="false" tIns="0" lIns="0" bIns="0" rIns="0">
            <a:spAutoFit/>
          </a:bodyPr>
          <a:lstStyle/>
          <a:p>
            <a:pPr algn="ctr">
              <a:lnSpc>
                <a:spcPts val="6930"/>
              </a:lnSpc>
            </a:pPr>
            <a:r>
              <a:rPr lang="en-US" sz="6300" spc="277">
                <a:solidFill>
                  <a:srgbClr val="305049"/>
                </a:solidFill>
                <a:latin typeface="Muli Black"/>
              </a:rPr>
              <a:t>TECHNOLOGIES USED IN THE PROJECT:</a:t>
            </a:r>
          </a:p>
        </p:txBody>
      </p:sp>
      <p:sp>
        <p:nvSpPr>
          <p:cNvPr name="TextBox 4" id="4"/>
          <p:cNvSpPr txBox="true"/>
          <p:nvPr/>
        </p:nvSpPr>
        <p:spPr>
          <a:xfrm rot="0">
            <a:off x="2406578" y="3121975"/>
            <a:ext cx="14198745" cy="7165025"/>
          </a:xfrm>
          <a:prstGeom prst="rect">
            <a:avLst/>
          </a:prstGeom>
        </p:spPr>
        <p:txBody>
          <a:bodyPr anchor="t" rtlCol="false" tIns="0" lIns="0" bIns="0" rIns="0">
            <a:spAutoFit/>
          </a:bodyPr>
          <a:lstStyle/>
          <a:p>
            <a:pPr marL="942205" indent="-471103" lvl="1">
              <a:lnSpc>
                <a:spcPts val="8379"/>
              </a:lnSpc>
              <a:buFont typeface="Arial"/>
              <a:buChar char="•"/>
            </a:pPr>
            <a:r>
              <a:rPr lang="en-US" sz="4364" spc="192">
                <a:solidFill>
                  <a:srgbClr val="305049"/>
                </a:solidFill>
                <a:latin typeface="Muli Regular Bold"/>
              </a:rPr>
              <a:t>Technology: </a:t>
            </a:r>
            <a:r>
              <a:rPr lang="en-US" sz="4364" spc="192">
                <a:solidFill>
                  <a:srgbClr val="305049"/>
                </a:solidFill>
                <a:latin typeface="Muli Regular"/>
              </a:rPr>
              <a:t>Python, Machine Learning Algorithm </a:t>
            </a:r>
          </a:p>
          <a:p>
            <a:pPr marL="942205" indent="-471103" lvl="1">
              <a:lnSpc>
                <a:spcPts val="8379"/>
              </a:lnSpc>
              <a:buFont typeface="Arial"/>
              <a:buChar char="•"/>
            </a:pPr>
            <a:r>
              <a:rPr lang="en-US" sz="4364" spc="192">
                <a:solidFill>
                  <a:srgbClr val="305049"/>
                </a:solidFill>
                <a:latin typeface="Muli Regular Bold"/>
              </a:rPr>
              <a:t>Front End: </a:t>
            </a:r>
            <a:r>
              <a:rPr lang="en-US" sz="4364" spc="192">
                <a:solidFill>
                  <a:srgbClr val="305049"/>
                </a:solidFill>
                <a:latin typeface="Muli Regular"/>
              </a:rPr>
              <a:t>Tkinter (GUI)</a:t>
            </a:r>
          </a:p>
          <a:p>
            <a:pPr marL="942205" indent="-471103" lvl="1">
              <a:lnSpc>
                <a:spcPts val="8379"/>
              </a:lnSpc>
              <a:buFont typeface="Arial"/>
              <a:buChar char="•"/>
            </a:pPr>
            <a:r>
              <a:rPr lang="en-US" sz="4364" spc="192">
                <a:solidFill>
                  <a:srgbClr val="305049"/>
                </a:solidFill>
                <a:latin typeface="Muli Regular Bold"/>
              </a:rPr>
              <a:t>Back End:</a:t>
            </a:r>
            <a:r>
              <a:rPr lang="en-US" sz="4364" spc="192">
                <a:solidFill>
                  <a:srgbClr val="305049"/>
                </a:solidFill>
                <a:latin typeface="Muli Regular"/>
              </a:rPr>
              <a:t> Haarcascade Classifier, LBPH</a:t>
            </a:r>
          </a:p>
          <a:p>
            <a:pPr marL="942205" indent="-471103" lvl="1">
              <a:lnSpc>
                <a:spcPts val="8379"/>
              </a:lnSpc>
              <a:buFont typeface="Arial"/>
              <a:buChar char="•"/>
            </a:pPr>
            <a:r>
              <a:rPr lang="en-US" sz="4364" spc="192">
                <a:solidFill>
                  <a:srgbClr val="305049"/>
                </a:solidFill>
                <a:latin typeface="Muli Regular Bold"/>
              </a:rPr>
              <a:t>Editor: </a:t>
            </a:r>
            <a:r>
              <a:rPr lang="en-US" sz="4364" spc="192">
                <a:solidFill>
                  <a:srgbClr val="305049"/>
                </a:solidFill>
                <a:latin typeface="Muli Regular"/>
              </a:rPr>
              <a:t>Python IDLE, Spyder, Jupyter Notebook.</a:t>
            </a:r>
          </a:p>
          <a:p>
            <a:pPr marL="942205" indent="-471102" lvl="1">
              <a:lnSpc>
                <a:spcPts val="8379"/>
              </a:lnSpc>
              <a:buFont typeface="Arial"/>
              <a:buChar char="•"/>
            </a:pPr>
            <a:r>
              <a:rPr lang="en-US" sz="4364" spc="192">
                <a:solidFill>
                  <a:srgbClr val="305049"/>
                </a:solidFill>
                <a:latin typeface="Muli Regular Bold"/>
              </a:rPr>
              <a:t>Libraries: </a:t>
            </a:r>
            <a:r>
              <a:rPr lang="en-US" sz="4364" spc="192">
                <a:solidFill>
                  <a:srgbClr val="305049"/>
                </a:solidFill>
                <a:latin typeface="Muli Regular"/>
              </a:rPr>
              <a:t>Pandas, NumPy, OpenCV</a:t>
            </a:r>
          </a:p>
          <a:p>
            <a:pPr>
              <a:lnSpc>
                <a:spcPts val="610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05049"/>
        </a:solidFill>
      </p:bgPr>
    </p:bg>
    <p:spTree>
      <p:nvGrpSpPr>
        <p:cNvPr id="1" name=""/>
        <p:cNvGrpSpPr/>
        <p:nvPr/>
      </p:nvGrpSpPr>
      <p:grpSpPr>
        <a:xfrm>
          <a:off x="0" y="0"/>
          <a:ext cx="0" cy="0"/>
          <a:chOff x="0" y="0"/>
          <a:chExt cx="0" cy="0"/>
        </a:xfrm>
      </p:grpSpPr>
      <p:sp>
        <p:nvSpPr>
          <p:cNvPr name="TextBox 2" id="2"/>
          <p:cNvSpPr txBox="true"/>
          <p:nvPr/>
        </p:nvSpPr>
        <p:spPr>
          <a:xfrm rot="0">
            <a:off x="1355271" y="4247606"/>
            <a:ext cx="16230600" cy="2674159"/>
          </a:xfrm>
          <a:prstGeom prst="rect">
            <a:avLst/>
          </a:prstGeom>
        </p:spPr>
        <p:txBody>
          <a:bodyPr anchor="t" rtlCol="false" tIns="0" lIns="0" bIns="0" rIns="0">
            <a:spAutoFit/>
          </a:bodyPr>
          <a:lstStyle/>
          <a:p>
            <a:pPr algn="ctr">
              <a:lnSpc>
                <a:spcPts val="10436"/>
              </a:lnSpc>
            </a:pPr>
            <a:r>
              <a:rPr lang="en-US" sz="9487" spc="417">
                <a:solidFill>
                  <a:srgbClr val="EFD1A9"/>
                </a:solidFill>
                <a:latin typeface="Muli Black"/>
              </a:rPr>
              <a:t>FACE DETECTION:</a:t>
            </a:r>
          </a:p>
          <a:p>
            <a:pPr algn="ctr">
              <a:lnSpc>
                <a:spcPts val="10436"/>
              </a:lnSpc>
            </a:pPr>
          </a:p>
        </p:txBody>
      </p:sp>
      <p:sp>
        <p:nvSpPr>
          <p:cNvPr name="Freeform 3" id="3"/>
          <p:cNvSpPr/>
          <p:nvPr/>
        </p:nvSpPr>
        <p:spPr>
          <a:xfrm flipH="false" flipV="false" rot="-5400000">
            <a:off x="2143761" y="4506866"/>
            <a:ext cx="1379942" cy="689971"/>
          </a:xfrm>
          <a:custGeom>
            <a:avLst/>
            <a:gdLst/>
            <a:ahLst/>
            <a:cxnLst/>
            <a:rect r="r" b="b" t="t" l="l"/>
            <a:pathLst>
              <a:path h="689971" w="1379942">
                <a:moveTo>
                  <a:pt x="0" y="0"/>
                </a:moveTo>
                <a:lnTo>
                  <a:pt x="1379942" y="0"/>
                </a:lnTo>
                <a:lnTo>
                  <a:pt x="1379942" y="689971"/>
                </a:lnTo>
                <a:lnTo>
                  <a:pt x="0" y="689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DAEe2GrTT2g</dc:identifier>
  <dcterms:modified xsi:type="dcterms:W3CDTF">2011-08-01T06:04:30Z</dcterms:modified>
  <cp:revision>1</cp:revision>
  <dc:title>FINAL PRESENTATION</dc:title>
</cp:coreProperties>
</file>